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27"/>
  </p:notesMasterIdLst>
  <p:sldIdLst>
    <p:sldId id="672" r:id="rId3"/>
    <p:sldId id="696" r:id="rId4"/>
    <p:sldId id="699" r:id="rId5"/>
    <p:sldId id="716" r:id="rId6"/>
    <p:sldId id="673" r:id="rId7"/>
    <p:sldId id="676" r:id="rId8"/>
    <p:sldId id="701" r:id="rId9"/>
    <p:sldId id="717" r:id="rId10"/>
    <p:sldId id="706" r:id="rId11"/>
    <p:sldId id="651" r:id="rId12"/>
    <p:sldId id="702" r:id="rId13"/>
    <p:sldId id="707" r:id="rId14"/>
    <p:sldId id="718" r:id="rId15"/>
    <p:sldId id="710" r:id="rId16"/>
    <p:sldId id="711" r:id="rId17"/>
    <p:sldId id="708" r:id="rId18"/>
    <p:sldId id="700" r:id="rId19"/>
    <p:sldId id="703" r:id="rId20"/>
    <p:sldId id="712" r:id="rId21"/>
    <p:sldId id="713" r:id="rId22"/>
    <p:sldId id="714" r:id="rId23"/>
    <p:sldId id="653" r:id="rId24"/>
    <p:sldId id="704" r:id="rId25"/>
    <p:sldId id="698"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面" id="{E6DCE105-C659-41A6-A16B-06D32DD339E7}">
          <p14:sldIdLst/>
        </p14:section>
        <p14:section name="默认节" id="{F43CF2C3-3950-4E40-A02F-66DCCF188A6B}">
          <p14:sldIdLst>
            <p14:sldId id="672"/>
            <p14:sldId id="696"/>
            <p14:sldId id="699"/>
            <p14:sldId id="716"/>
            <p14:sldId id="673"/>
            <p14:sldId id="676"/>
            <p14:sldId id="701"/>
            <p14:sldId id="717"/>
            <p14:sldId id="706"/>
            <p14:sldId id="651"/>
            <p14:sldId id="702"/>
            <p14:sldId id="707"/>
            <p14:sldId id="718"/>
            <p14:sldId id="710"/>
            <p14:sldId id="711"/>
            <p14:sldId id="708"/>
            <p14:sldId id="700"/>
            <p14:sldId id="703"/>
            <p14:sldId id="712"/>
            <p14:sldId id="713"/>
            <p14:sldId id="714"/>
            <p14:sldId id="653"/>
            <p14:sldId id="704"/>
            <p14:sldId id="698"/>
          </p14:sldIdLst>
        </p14:section>
        <p14:section name="附录-素材" id="{3050140B-5B37-47BE-8423-F6A0577ED44C}">
          <p14:sldIdLst/>
        </p14:section>
        <p14:section name="使用规范" id="{47918508-6F2A-4DC8-ACB3-0B9712E4E20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C288BC-D109-D9AC-8EDE-2D7747516E2C}" name="Li Jiaxing" initials="LJ" userId="fd437c1e1ce2368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2156" autoAdjust="0"/>
  </p:normalViewPr>
  <p:slideViewPr>
    <p:cSldViewPr snapToGrid="0">
      <p:cViewPr varScale="1">
        <p:scale>
          <a:sx n="70" d="100"/>
          <a:sy n="70" d="100"/>
        </p:scale>
        <p:origin x="984" y="53"/>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2022/6/9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在本文的</a:t>
            </a:r>
            <a:r>
              <a:rPr lang="en-US" altLang="zh-CN" sz="1800" dirty="0" err="1">
                <a:effectLst/>
                <a:latin typeface="Times New Roman" panose="02020603050405020304" pitchFamily="18" charset="0"/>
                <a:ea typeface="宋体" panose="02010600030101010101" pitchFamily="2" charset="-122"/>
              </a:rPr>
              <a:t>GraphTrans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模型中，我们利用了图学习领域的这一见解，在模型中，使用传统的</a:t>
            </a:r>
            <a:r>
              <a:rPr lang="en-US" altLang="zh-CN" sz="1800" dirty="0">
                <a:effectLst/>
                <a:latin typeface="Times New Roman" panose="02020603050405020304" pitchFamily="18" charset="0"/>
                <a:ea typeface="宋体" panose="02010600030101010101" pitchFamily="2" charset="-122"/>
              </a:rPr>
              <a:t>GNNs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子网作为骨干，将学习长距离依赖信息的任务交给没有图空间先验知识的</a:t>
            </a:r>
            <a:r>
              <a:rPr lang="en-US" altLang="zh-CN" sz="1800" dirty="0">
                <a:effectLst/>
                <a:latin typeface="Times New Roman" panose="02020603050405020304" pitchFamily="18" charset="0"/>
                <a:ea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子网。我们的</a:t>
            </a:r>
            <a:r>
              <a:rPr lang="en-US" altLang="zh-CN" sz="1800" dirty="0">
                <a:effectLst/>
                <a:latin typeface="Times New Roman" panose="02020603050405020304" pitchFamily="18" charset="0"/>
                <a:ea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子网允许每个节点关注每个其他节点（大多数</a:t>
            </a:r>
            <a:r>
              <a:rPr lang="en-US" altLang="zh-CN" sz="1800" dirty="0">
                <a:effectLst/>
                <a:latin typeface="Times New Roman" panose="02020603050405020304" pitchFamily="18" charset="0"/>
                <a:ea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在图上运用时，只允许关注邻居节点），这样的作法激励</a:t>
            </a:r>
            <a:r>
              <a:rPr lang="en-US" altLang="zh-CN" sz="1800" dirty="0">
                <a:effectLst/>
                <a:latin typeface="Times New Roman" panose="02020603050405020304" pitchFamily="18" charset="0"/>
                <a:ea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学习最重要的节点</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节点关系，而不是偏向于附近的节点。</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303138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本文研究的一大重点就是在图分类任务中充分利用图拓扑结构信息，因此，在图数据输入到网络之前，我们需要进行拓扑特征的计算。这一步独立于整个</a:t>
            </a:r>
            <a:r>
              <a:rPr lang="en-US" altLang="zh-CN" sz="1200" dirty="0" err="1">
                <a:latin typeface="宋体" panose="02010600030101010101" pitchFamily="2" charset="-122"/>
                <a:ea typeface="宋体" panose="02010600030101010101" pitchFamily="2" charset="-122"/>
              </a:rPr>
              <a:t>GraphTrans</a:t>
            </a:r>
            <a:r>
              <a:rPr lang="zh-CN" altLang="en-US" sz="1200" dirty="0">
                <a:latin typeface="宋体" panose="02010600030101010101" pitchFamily="2" charset="-122"/>
                <a:ea typeface="宋体" panose="02010600030101010101" pitchFamily="2" charset="-122"/>
              </a:rPr>
              <a:t>网络存在，因为拓扑计算需要花费一定时间，所以需要在数据预处理阶段完成特征的计算，并且保存这些数据，在特征融合阶段进行使用。</a:t>
            </a:r>
            <a:endParaRPr lang="en-US" altLang="zh-CN" sz="120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大致的计算流程为：图数据输入</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读取稀疏邻接矩阵</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使用</a:t>
            </a:r>
            <a:r>
              <a:rPr lang="en-US" altLang="zh-CN" sz="1200" dirty="0" err="1">
                <a:latin typeface="宋体" panose="02010600030101010101" pitchFamily="2" charset="-122"/>
                <a:ea typeface="宋体" panose="02010600030101010101" pitchFamily="2" charset="-122"/>
              </a:rPr>
              <a:t>Networkx</a:t>
            </a:r>
            <a:r>
              <a:rPr lang="zh-CN" altLang="en-US" sz="1200" dirty="0">
                <a:latin typeface="宋体" panose="02010600030101010101" pitchFamily="2" charset="-122"/>
                <a:ea typeface="宋体" panose="02010600030101010101" pitchFamily="2" charset="-122"/>
              </a:rPr>
              <a:t>进行构图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计算各个拓扑特征值（或向量）</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赋值到预先定义的结构体中</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保存结构体数据对象到</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pkl</a:t>
            </a:r>
            <a:r>
              <a:rPr lang="zh-CN" altLang="en-US" sz="1200" dirty="0">
                <a:latin typeface="宋体" panose="02010600030101010101" pitchFamily="2" charset="-122"/>
                <a:ea typeface="宋体" panose="02010600030101010101" pitchFamily="2" charset="-122"/>
              </a:rPr>
              <a:t>格式文件。</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1148334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本文研究的一大重点就是在图分类任务中充分利用图拓扑结构信息，因此，在图数据输入到网络之前，我们需要进行拓扑特征的计算。这一步独立于整个</a:t>
            </a:r>
            <a:r>
              <a:rPr lang="en-US" altLang="zh-CN" sz="1200" dirty="0" err="1">
                <a:latin typeface="宋体" panose="02010600030101010101" pitchFamily="2" charset="-122"/>
                <a:ea typeface="宋体" panose="02010600030101010101" pitchFamily="2" charset="-122"/>
              </a:rPr>
              <a:t>GraphTrans</a:t>
            </a:r>
            <a:r>
              <a:rPr lang="zh-CN" altLang="en-US" sz="1200" dirty="0">
                <a:latin typeface="宋体" panose="02010600030101010101" pitchFamily="2" charset="-122"/>
                <a:ea typeface="宋体" panose="02010600030101010101" pitchFamily="2" charset="-122"/>
              </a:rPr>
              <a:t>网络存在，因为拓扑计算需要花费一定时间，所以需要在数据预处理阶段完成特征的计算，并且保存这些数据，在特征融合阶段进行使用。</a:t>
            </a:r>
            <a:endParaRPr lang="en-US" altLang="zh-CN" sz="120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大致的计算流程为：图数据输入</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读取稀疏邻接矩阵</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使用</a:t>
            </a:r>
            <a:r>
              <a:rPr lang="en-US" altLang="zh-CN" sz="1200" dirty="0" err="1">
                <a:latin typeface="宋体" panose="02010600030101010101" pitchFamily="2" charset="-122"/>
                <a:ea typeface="宋体" panose="02010600030101010101" pitchFamily="2" charset="-122"/>
              </a:rPr>
              <a:t>Networkx</a:t>
            </a:r>
            <a:r>
              <a:rPr lang="zh-CN" altLang="en-US" sz="1200" dirty="0">
                <a:latin typeface="宋体" panose="02010600030101010101" pitchFamily="2" charset="-122"/>
                <a:ea typeface="宋体" panose="02010600030101010101" pitchFamily="2" charset="-122"/>
              </a:rPr>
              <a:t>进行构图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计算各个拓扑特征值（或向量）</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赋值到预先定义的结构体中</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保存结构体数据对象到</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pkl</a:t>
            </a:r>
            <a:r>
              <a:rPr lang="zh-CN" altLang="en-US" sz="1200" dirty="0">
                <a:latin typeface="宋体" panose="02010600030101010101" pitchFamily="2" charset="-122"/>
                <a:ea typeface="宋体" panose="02010600030101010101" pitchFamily="2" charset="-122"/>
              </a:rPr>
              <a:t>格式文件。</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1882702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1045112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3729774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对于全图分类，我们需要一个描述整个图的嵌入向量。 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GNNs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文献中，这个将每个节点和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或边缘的嵌入折叠为单个嵌入的模块称为“读出”模块，最常见的读出模块是简单的均值或最大池化，或单个“虚拟节点”连接到网络中的每个其他节点。</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1861136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4249418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参数设置如右图所示</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3230827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从结果来看，在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NCI1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数据集上，本文的</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GraphTrans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方法准确率仅比最好的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低了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1.83%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IMDB-B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数据集上，</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GraphTrans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方法取得了最好的结果，高出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0.50%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PTC_FR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数据集上，</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GraphTrans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也取得了最好的结果，高出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MUTAG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数据集上，</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GraphTrans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再次取得最好结果，高出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2.50%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IMDB-M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数据集上，</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GraphTrans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方法比最好的</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GraphSAGE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低了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Mutagenicity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数据集上，</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GraphTrans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也取得了最好的结果，高出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0.26%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再对比几个取得过最好结果的方法在不同数据集上的稳定性。</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NCI1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数据集上取得了最好的结果，但是在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IMDB-B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IMDB-M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两个数据集上的表现极差，具有太强的不稳定性。</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GraphSAGE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IMDB-M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数据集上取得了最好的结果，但是在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PTC_FR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MUTAG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两个数据集上的结果也很差，也具有不稳定性。而</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GraphTrans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IMDB-B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PTC_FR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MUTAG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Mutagenicity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四个数据集上都取得了最好的结果，同时在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NCI1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IMDB-M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两个数据集上的结果也仅是小幅低于最优方法。</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2050971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从图中可以看出，当</a:t>
            </a:r>
            <a:r>
              <a:rPr lang="en-US" altLang="zh-CN" sz="1800" dirty="0">
                <a:effectLst/>
                <a:latin typeface="Times New Roman" panose="02020603050405020304" pitchFamily="18" charset="0"/>
                <a:ea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模型层数由</a:t>
            </a:r>
            <a:r>
              <a:rPr lang="en-US" altLang="zh-CN" sz="1800" dirty="0">
                <a:effectLst/>
                <a:latin typeface="Times New Roman" panose="02020603050405020304" pitchFamily="18" charset="0"/>
                <a:ea typeface="宋体" panose="02010600030101010101" pitchFamily="2" charset="-122"/>
              </a:rPr>
              <a:t>1-2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层时，模型性能随层数增加而增强；在</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层时，模型在三个数据集上都具有局部最优的表现；往后随层数增加，模型性能有所下降；但在</a:t>
            </a:r>
            <a:r>
              <a:rPr lang="en-US" altLang="zh-CN" sz="1800" dirty="0">
                <a:effectLst/>
                <a:latin typeface="Times New Roman" panose="02020603050405020304" pitchFamily="18" charset="0"/>
                <a:ea typeface="宋体" panose="02010600030101010101" pitchFamily="2" charset="-122"/>
              </a:rPr>
              <a:t>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6</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800" dirty="0">
                <a:effectLst/>
                <a:latin typeface="Times New Roman" panose="02020603050405020304" pitchFamily="18" charset="0"/>
                <a:ea typeface="宋体" panose="02010600030101010101" pitchFamily="2" charset="-122"/>
              </a:rPr>
              <a:t>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层时，模型性能出现一个突然增强的表现，也存在一个局部较优的表现。当模型层次继续增加时，性能没有呈现规律性。综合来看，模型层次</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是一个最优值，模型能够具有较为良好的表现。</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21</a:t>
            </a:fld>
            <a:endParaRPr lang="zh-CN" altLang="en-US"/>
          </a:p>
        </p:txBody>
      </p:sp>
    </p:spTree>
    <p:extLst>
      <p:ext uri="{BB962C8B-B14F-4D97-AF65-F5344CB8AC3E}">
        <p14:creationId xmlns:p14="http://schemas.microsoft.com/office/powerpoint/2010/main" val="88648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356232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图数据 </a:t>
            </a:r>
            <a:r>
              <a:rPr lang="en-US" altLang="zh-CN" sz="1200" dirty="0">
                <a:latin typeface="宋体" panose="02010600030101010101" pitchFamily="2" charset="-122"/>
                <a:ea typeface="宋体" panose="02010600030101010101" pitchFamily="2" charset="-122"/>
              </a:rPr>
              <a:t>(graph data)</a:t>
            </a:r>
            <a:r>
              <a:rPr lang="zh-CN" altLang="en-US" sz="1200" dirty="0">
                <a:latin typeface="宋体" panose="02010600030101010101" pitchFamily="2" charset="-122"/>
                <a:ea typeface="宋体" panose="02010600030101010101" pitchFamily="2" charset="-122"/>
              </a:rPr>
              <a:t>在我们的日常生活中广泛存在，主要用于表示复合对象实例元素之间的复杂关系，例如引文网络、生物化学网络、社交网络和交通网络等。</a:t>
            </a:r>
            <a:endParaRPr lang="en-US" altLang="zh-CN" sz="1200" dirty="0">
              <a:latin typeface="宋体" panose="02010600030101010101" pitchFamily="2" charset="-122"/>
              <a:ea typeface="宋体" panose="02010600030101010101" pitchFamily="2" charset="-122"/>
            </a:endParaRPr>
          </a:p>
          <a:p>
            <a:r>
              <a:rPr lang="zh-CN" altLang="en-US" sz="1200" dirty="0">
                <a:solidFill>
                  <a:srgbClr val="FF0000"/>
                </a:solidFill>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图分类是机器学习和数据挖掘中被广泛研究的问题，并在计算机视觉，生物科学、神经科学等领域具有广泛的应用。例如，给定一个蛋白质的分子图，判断这个蛋白质是否是非酶的。给定一个化合物，判断化合物是诱变剂还是非诱变剂。</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883154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宋体" panose="02010600030101010101" pitchFamily="2" charset="-122"/>
                <a:ea typeface="宋体" panose="02010600030101010101" pitchFamily="2" charset="-122"/>
              </a:rPr>
              <a:t> 近年来，</a:t>
            </a:r>
            <a:r>
              <a:rPr lang="zh-CN" altLang="en-US" sz="1200" dirty="0">
                <a:solidFill>
                  <a:srgbClr val="FF0000"/>
                </a:solidFill>
                <a:latin typeface="宋体" panose="02010600030101010101" pitchFamily="2" charset="-122"/>
                <a:ea typeface="宋体" panose="02010600030101010101" pitchFamily="2" charset="-122"/>
              </a:rPr>
              <a:t>图神经网络</a:t>
            </a:r>
            <a:r>
              <a:rPr lang="en-US" altLang="zh-CN" sz="1200" dirty="0">
                <a:solidFill>
                  <a:srgbClr val="FF0000"/>
                </a:solidFill>
                <a:latin typeface="宋体" panose="02010600030101010101" pitchFamily="2" charset="-122"/>
                <a:ea typeface="宋体" panose="02010600030101010101" pitchFamily="2" charset="-122"/>
              </a:rPr>
              <a:t>(GNNs)</a:t>
            </a:r>
            <a:r>
              <a:rPr lang="zh-CN" altLang="en-US" sz="1200" dirty="0">
                <a:latin typeface="宋体" panose="02010600030101010101" pitchFamily="2" charset="-122"/>
                <a:ea typeface="宋体" panose="02010600030101010101" pitchFamily="2" charset="-122"/>
              </a:rPr>
              <a:t>被广泛用于解决图分类问题。大多数的图神经网络模型采用</a:t>
            </a:r>
            <a:r>
              <a:rPr lang="zh-CN" altLang="en-US" sz="1200" dirty="0">
                <a:solidFill>
                  <a:srgbClr val="FF0000"/>
                </a:solidFill>
                <a:latin typeface="宋体" panose="02010600030101010101" pitchFamily="2" charset="-122"/>
                <a:ea typeface="宋体" panose="02010600030101010101" pitchFamily="2" charset="-122"/>
              </a:rPr>
              <a:t>迭代邻域聚合</a:t>
            </a:r>
            <a:r>
              <a:rPr lang="zh-CN" altLang="en-US" sz="1200" dirty="0">
                <a:latin typeface="宋体" panose="02010600030101010101" pitchFamily="2" charset="-122"/>
                <a:ea typeface="宋体" panose="02010600030101010101" pitchFamily="2" charset="-122"/>
              </a:rPr>
              <a:t>的方案来更新节点表示，但是在这个过程中却忽略了从</a:t>
            </a:r>
            <a:r>
              <a:rPr lang="zh-CN" altLang="en-US" sz="1200" dirty="0">
                <a:solidFill>
                  <a:srgbClr val="FF0000"/>
                </a:solidFill>
                <a:latin typeface="宋体" panose="02010600030101010101" pitchFamily="2" charset="-122"/>
                <a:ea typeface="宋体" panose="02010600030101010101" pitchFamily="2" charset="-122"/>
              </a:rPr>
              <a:t>图的拓扑结构域中产生的特征</a:t>
            </a:r>
            <a:r>
              <a:rPr lang="zh-CN" altLang="en-US" sz="1200" dirty="0">
                <a:latin typeface="宋体" panose="02010600030101010101" pitchFamily="2" charset="-122"/>
                <a:ea typeface="宋体" panose="02010600030101010101" pitchFamily="2" charset="-122"/>
              </a:rPr>
              <a:t>。</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不同于图像等欧几里得域的数据，图具有不规则性，且现实世界中的很多图数据都具有两个属性，即</a:t>
            </a:r>
            <a:r>
              <a:rPr lang="zh-CN" altLang="en-US" sz="1200" dirty="0">
                <a:solidFill>
                  <a:srgbClr val="FF0000"/>
                </a:solidFill>
                <a:latin typeface="宋体" panose="02010600030101010101" pitchFamily="2" charset="-122"/>
                <a:ea typeface="宋体" panose="02010600030101010101" pitchFamily="2" charset="-122"/>
              </a:rPr>
              <a:t>图的拓扑结构</a:t>
            </a:r>
            <a:r>
              <a:rPr lang="zh-CN" altLang="en-US" sz="1200" dirty="0">
                <a:latin typeface="宋体" panose="02010600030101010101" pitchFamily="2" charset="-122"/>
                <a:ea typeface="宋体" panose="02010600030101010101" pitchFamily="2" charset="-122"/>
              </a:rPr>
              <a:t>和</a:t>
            </a:r>
            <a:r>
              <a:rPr lang="zh-CN" altLang="en-US" sz="1200" dirty="0">
                <a:solidFill>
                  <a:srgbClr val="FF0000"/>
                </a:solidFill>
                <a:latin typeface="宋体" panose="02010600030101010101" pitchFamily="2" charset="-122"/>
                <a:ea typeface="宋体" panose="02010600030101010101" pitchFamily="2" charset="-122"/>
              </a:rPr>
              <a:t>图中每一个节点的特征</a:t>
            </a:r>
            <a:r>
              <a:rPr lang="zh-CN" altLang="en-US" sz="1200" dirty="0">
                <a:latin typeface="宋体" panose="02010600030101010101" pitchFamily="2" charset="-122"/>
                <a:ea typeface="宋体" panose="02010600030101010101" pitchFamily="2" charset="-122"/>
              </a:rPr>
              <a:t>。</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为了解决现有的图分类模型没有充分利用图的拓扑结构信息的问题，本次毕设课题希望提出一种</a:t>
            </a:r>
            <a:r>
              <a:rPr lang="zh-CN" altLang="en-US" sz="1200" dirty="0">
                <a:solidFill>
                  <a:srgbClr val="FF0000"/>
                </a:solidFill>
                <a:latin typeface="宋体" panose="02010600030101010101" pitchFamily="2" charset="-122"/>
                <a:ea typeface="宋体" panose="02010600030101010101" pitchFamily="2" charset="-122"/>
              </a:rPr>
              <a:t>基于</a:t>
            </a:r>
            <a:r>
              <a:rPr lang="en-US" altLang="zh-CN" sz="1200" dirty="0">
                <a:solidFill>
                  <a:srgbClr val="FF0000"/>
                </a:solidFill>
                <a:latin typeface="宋体" panose="02010600030101010101" pitchFamily="2" charset="-122"/>
                <a:ea typeface="宋体" panose="02010600030101010101" pitchFamily="2" charset="-122"/>
              </a:rPr>
              <a:t>Transformer</a:t>
            </a:r>
            <a:r>
              <a:rPr lang="zh-CN" altLang="en-US" sz="1200" dirty="0">
                <a:solidFill>
                  <a:srgbClr val="FF0000"/>
                </a:solidFill>
                <a:latin typeface="宋体" panose="02010600030101010101" pitchFamily="2" charset="-122"/>
                <a:ea typeface="宋体" panose="02010600030101010101" pitchFamily="2" charset="-122"/>
              </a:rPr>
              <a:t>的图分类模型</a:t>
            </a:r>
            <a:r>
              <a:rPr lang="zh-CN" altLang="en-US" sz="1200" dirty="0">
                <a:latin typeface="宋体" panose="02010600030101010101" pitchFamily="2" charset="-122"/>
                <a:ea typeface="宋体" panose="02010600030101010101" pitchFamily="2" charset="-122"/>
              </a:rPr>
              <a:t>，旨在充分利用</a:t>
            </a:r>
            <a:r>
              <a:rPr lang="zh-CN" altLang="en-US" sz="1200" dirty="0">
                <a:solidFill>
                  <a:srgbClr val="FF0000"/>
                </a:solidFill>
                <a:latin typeface="宋体" panose="02010600030101010101" pitchFamily="2" charset="-122"/>
                <a:ea typeface="宋体" panose="02010600030101010101" pitchFamily="2" charset="-122"/>
              </a:rPr>
              <a:t>图的节点属性</a:t>
            </a:r>
            <a:r>
              <a:rPr lang="zh-CN" altLang="en-US" sz="1200" dirty="0">
                <a:latin typeface="宋体" panose="02010600030101010101" pitchFamily="2" charset="-122"/>
                <a:ea typeface="宋体" panose="02010600030101010101" pitchFamily="2" charset="-122"/>
              </a:rPr>
              <a:t>和</a:t>
            </a:r>
            <a:r>
              <a:rPr lang="zh-CN" altLang="en-US" sz="1200" dirty="0">
                <a:solidFill>
                  <a:srgbClr val="FF0000"/>
                </a:solidFill>
                <a:latin typeface="宋体" panose="02010600030101010101" pitchFamily="2" charset="-122"/>
                <a:ea typeface="宋体" panose="02010600030101010101" pitchFamily="2" charset="-122"/>
              </a:rPr>
              <a:t>拓扑结构信息</a:t>
            </a:r>
            <a:r>
              <a:rPr lang="zh-CN" altLang="en-US" sz="1200" dirty="0">
                <a:latin typeface="宋体" panose="02010600030101010101" pitchFamily="2" charset="-122"/>
                <a:ea typeface="宋体" panose="02010600030101010101" pitchFamily="2" charset="-122"/>
              </a:rPr>
              <a:t>建立图分类模型，更好地完成图分类任务。</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2294150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dirty="0">
                <a:latin typeface="宋体" panose="02010600030101010101" pitchFamily="2" charset="-122"/>
                <a:ea typeface="宋体" panose="02010600030101010101" pitchFamily="2" charset="-122"/>
              </a:rPr>
              <a:t>基于</a:t>
            </a:r>
            <a:r>
              <a:rPr lang="zh-CN" altLang="en-US" sz="1200" dirty="0">
                <a:solidFill>
                  <a:srgbClr val="FF0000"/>
                </a:solidFill>
                <a:latin typeface="宋体" panose="02010600030101010101" pitchFamily="2" charset="-122"/>
                <a:ea typeface="宋体" panose="02010600030101010101" pitchFamily="2" charset="-122"/>
              </a:rPr>
              <a:t>相似度计算</a:t>
            </a:r>
            <a:r>
              <a:rPr lang="zh-CN" altLang="en-US" sz="1200" dirty="0">
                <a:latin typeface="宋体" panose="02010600030101010101" pitchFamily="2" charset="-122"/>
                <a:ea typeface="宋体" panose="02010600030101010101" pitchFamily="2" charset="-122"/>
              </a:rPr>
              <a:t>的图分类方法（</a:t>
            </a:r>
            <a:r>
              <a:rPr lang="zh-CN" altLang="en-US" sz="1200" dirty="0">
                <a:solidFill>
                  <a:srgbClr val="FF0000"/>
                </a:solidFill>
                <a:latin typeface="宋体" panose="02010600030101010101" pitchFamily="2" charset="-122"/>
                <a:ea typeface="宋体" panose="02010600030101010101" pitchFamily="2" charset="-122"/>
              </a:rPr>
              <a:t>图核方法</a:t>
            </a:r>
            <a:r>
              <a:rPr lang="en-US" altLang="zh-CN" sz="1200" dirty="0">
                <a:latin typeface="宋体" panose="02010600030101010101" pitchFamily="2" charset="-122"/>
                <a:ea typeface="宋体" panose="02010600030101010101" pitchFamily="2" charset="-122"/>
              </a:rPr>
              <a:t>[1]</a:t>
            </a:r>
            <a:r>
              <a:rPr lang="zh-CN" altLang="en-US" sz="1200" dirty="0">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图匹配方法</a:t>
            </a:r>
            <a:r>
              <a:rPr lang="en-US" altLang="zh-CN" sz="1200" dirty="0">
                <a:latin typeface="宋体" panose="02010600030101010101" pitchFamily="2" charset="-122"/>
                <a:ea typeface="宋体" panose="02010600030101010101" pitchFamily="2" charset="-122"/>
              </a:rPr>
              <a:t>[2]</a:t>
            </a:r>
            <a:r>
              <a:rPr lang="zh-CN" altLang="en-US" sz="1200" dirty="0">
                <a:latin typeface="宋体" panose="02010600030101010101" pitchFamily="2" charset="-122"/>
                <a:ea typeface="宋体" panose="02010600030101010101" pitchFamily="2" charset="-122"/>
              </a:rPr>
              <a:t>），此类图分类方法是通过</a:t>
            </a:r>
            <a:r>
              <a:rPr lang="zh-CN" altLang="en-US" sz="1200" dirty="0">
                <a:solidFill>
                  <a:srgbClr val="FF0000"/>
                </a:solidFill>
                <a:latin typeface="宋体" panose="02010600030101010101" pitchFamily="2" charset="-122"/>
                <a:ea typeface="宋体" panose="02010600030101010101" pitchFamily="2" charset="-122"/>
              </a:rPr>
              <a:t>成对图相似度的计算</a:t>
            </a:r>
            <a:r>
              <a:rPr lang="zh-CN" altLang="en-US" sz="1200" dirty="0">
                <a:latin typeface="宋体" panose="02010600030101010101" pitchFamily="2" charset="-122"/>
                <a:ea typeface="宋体" panose="02010600030101010101" pitchFamily="2" charset="-122"/>
              </a:rPr>
              <a:t>对图进行分类。图核方法主要通过图核的定义来计算图的相似度，将图分解为某种子结构</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通过对比不同图上的子结构来计算图的相似度进而进行图分类。图匹配方法则是通过考虑一些跨图的因素来计算图之间的相似度分数进而对图分类。</a:t>
            </a:r>
            <a:r>
              <a:rPr lang="zh-CN" altLang="en-US" sz="1200" dirty="0">
                <a:solidFill>
                  <a:srgbClr val="FF0000"/>
                </a:solidFill>
                <a:latin typeface="宋体" panose="02010600030101010101" pitchFamily="2" charset="-122"/>
                <a:ea typeface="宋体" panose="02010600030101010101" pitchFamily="2" charset="-122"/>
              </a:rPr>
              <a:t>不够灵活</a:t>
            </a:r>
            <a:r>
              <a:rPr lang="zh-CN" altLang="en-US" sz="1200" dirty="0">
                <a:latin typeface="宋体" panose="02010600030101010101" pitchFamily="2" charset="-122"/>
                <a:ea typeface="宋体" panose="02010600030101010101" pitchFamily="2" charset="-122"/>
              </a:rPr>
              <a:t>且通常</a:t>
            </a:r>
            <a:r>
              <a:rPr lang="zh-CN" altLang="en-US" sz="1200" dirty="0">
                <a:solidFill>
                  <a:srgbClr val="FF0000"/>
                </a:solidFill>
                <a:latin typeface="宋体" panose="02010600030101010101" pitchFamily="2" charset="-122"/>
                <a:ea typeface="宋体" panose="02010600030101010101" pitchFamily="2" charset="-122"/>
              </a:rPr>
              <a:t>计算代价较大</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图的特征提取过程和图的分类是独立进行的</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因此</a:t>
            </a:r>
            <a:r>
              <a:rPr lang="zh-CN" altLang="en-US" sz="1200" dirty="0">
                <a:solidFill>
                  <a:srgbClr val="FF0000"/>
                </a:solidFill>
                <a:latin typeface="宋体" panose="02010600030101010101" pitchFamily="2" charset="-122"/>
                <a:ea typeface="宋体" panose="02010600030101010101" pitchFamily="2" charset="-122"/>
              </a:rPr>
              <a:t>无法针对具体任务进行优化</a:t>
            </a:r>
            <a:r>
              <a:rPr lang="zh-CN" altLang="en-US" sz="1200" dirty="0">
                <a:latin typeface="宋体" panose="02010600030101010101" pitchFamily="2" charset="-122"/>
                <a:ea typeface="宋体" panose="02010600030101010101" pitchFamily="2" charset="-122"/>
              </a:rPr>
              <a:t>。</a:t>
            </a:r>
            <a:endParaRPr lang="en-US" altLang="zh-CN" sz="12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27894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dirty="0">
                <a:latin typeface="宋体" panose="02010600030101010101" pitchFamily="2" charset="-122"/>
                <a:ea typeface="宋体" panose="02010600030101010101" pitchFamily="2" charset="-122"/>
              </a:rPr>
              <a:t>基于</a:t>
            </a:r>
            <a:r>
              <a:rPr lang="zh-CN" altLang="en-US" sz="1200" dirty="0">
                <a:solidFill>
                  <a:srgbClr val="FF0000"/>
                </a:solidFill>
                <a:latin typeface="宋体" panose="02010600030101010101" pitchFamily="2" charset="-122"/>
                <a:ea typeface="宋体" panose="02010600030101010101" pitchFamily="2" charset="-122"/>
              </a:rPr>
              <a:t>图神经网络</a:t>
            </a:r>
            <a:r>
              <a:rPr lang="zh-CN" altLang="en-US" sz="1200" dirty="0">
                <a:latin typeface="宋体" panose="02010600030101010101" pitchFamily="2" charset="-122"/>
                <a:ea typeface="宋体" panose="02010600030101010101" pitchFamily="2" charset="-122"/>
              </a:rPr>
              <a:t>的图分类方法</a:t>
            </a:r>
            <a:r>
              <a:rPr lang="en-US" altLang="zh-CN" sz="1200" dirty="0">
                <a:latin typeface="宋体" panose="02010600030101010101" pitchFamily="2" charset="-122"/>
                <a:ea typeface="宋体" panose="02010600030101010101" pitchFamily="2" charset="-122"/>
              </a:rPr>
              <a:t>[3,4]</a:t>
            </a:r>
            <a:r>
              <a:rPr lang="zh-CN" altLang="en-US" sz="1200" dirty="0">
                <a:latin typeface="宋体" panose="02010600030101010101" pitchFamily="2" charset="-122"/>
                <a:ea typeface="宋体" panose="02010600030101010101" pitchFamily="2" charset="-122"/>
              </a:rPr>
              <a:t>，用</a:t>
            </a:r>
            <a:r>
              <a:rPr lang="zh-CN" altLang="en-US" sz="1200" dirty="0">
                <a:solidFill>
                  <a:srgbClr val="FF0000"/>
                </a:solidFill>
                <a:latin typeface="宋体" panose="02010600030101010101" pitchFamily="2" charset="-122"/>
                <a:ea typeface="宋体" panose="02010600030101010101" pitchFamily="2" charset="-122"/>
              </a:rPr>
              <a:t>深度学习方法</a:t>
            </a:r>
            <a:r>
              <a:rPr lang="zh-CN" altLang="en-US" sz="1200" dirty="0">
                <a:latin typeface="宋体" panose="02010600030101010101" pitchFamily="2" charset="-122"/>
                <a:ea typeface="宋体" panose="02010600030101010101" pitchFamily="2" charset="-122"/>
              </a:rPr>
              <a:t>建模图数据。图神经网络应用于图分 类问题时</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主要包括</a:t>
            </a:r>
            <a:r>
              <a:rPr lang="zh-CN" altLang="en-US" sz="1200" dirty="0">
                <a:solidFill>
                  <a:srgbClr val="FF0000"/>
                </a:solidFill>
                <a:latin typeface="宋体" panose="02010600030101010101" pitchFamily="2" charset="-122"/>
                <a:ea typeface="宋体" panose="02010600030101010101" pitchFamily="2" charset="-122"/>
              </a:rPr>
              <a:t>卷积算子</a:t>
            </a:r>
            <a:r>
              <a:rPr lang="zh-CN" altLang="en-US" sz="1200" dirty="0">
                <a:latin typeface="宋体" panose="02010600030101010101" pitchFamily="2" charset="-122"/>
                <a:ea typeface="宋体" panose="02010600030101010101" pitchFamily="2" charset="-122"/>
              </a:rPr>
              <a:t>和</a:t>
            </a:r>
            <a:r>
              <a:rPr lang="zh-CN" altLang="en-US" sz="1200" dirty="0">
                <a:solidFill>
                  <a:srgbClr val="FF0000"/>
                </a:solidFill>
                <a:latin typeface="宋体" panose="02010600030101010101" pitchFamily="2" charset="-122"/>
                <a:ea typeface="宋体" panose="02010600030101010101" pitchFamily="2" charset="-122"/>
              </a:rPr>
              <a:t>池化算子</a:t>
            </a:r>
            <a:r>
              <a:rPr lang="zh-CN" altLang="en-US" sz="1200" dirty="0">
                <a:latin typeface="宋体" panose="02010600030101010101" pitchFamily="2" charset="-122"/>
                <a:ea typeface="宋体" panose="02010600030101010101" pitchFamily="2" charset="-122"/>
              </a:rPr>
              <a:t>两个重要部分。尽管近期已有大量的基于图神经网络的方法应用于图分类任务</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但这个领域仍然</a:t>
            </a:r>
            <a:r>
              <a:rPr lang="zh-CN" altLang="en-US" sz="1200" dirty="0">
                <a:solidFill>
                  <a:srgbClr val="FF0000"/>
                </a:solidFill>
                <a:latin typeface="宋体" panose="02010600030101010101" pitchFamily="2" charset="-122"/>
                <a:ea typeface="宋体" panose="02010600030101010101" pitchFamily="2" charset="-122"/>
              </a:rPr>
              <a:t>存在许多问题和挑战</a:t>
            </a:r>
            <a:r>
              <a:rPr lang="zh-CN" altLang="en-US" sz="1200" dirty="0">
                <a:latin typeface="宋体" panose="02010600030101010101" pitchFamily="2" charset="-122"/>
                <a:ea typeface="宋体" panose="02010600030101010101" pitchFamily="2" charset="-122"/>
              </a:rPr>
              <a:t>。实验设置不同导致</a:t>
            </a:r>
            <a:r>
              <a:rPr lang="zh-CN" altLang="en-US" sz="1200" dirty="0">
                <a:solidFill>
                  <a:srgbClr val="FF0000"/>
                </a:solidFill>
                <a:latin typeface="宋体" panose="02010600030101010101" pitchFamily="2" charset="-122"/>
                <a:ea typeface="宋体" panose="02010600030101010101" pitchFamily="2" charset="-122"/>
              </a:rPr>
              <a:t>复现困难</a:t>
            </a:r>
            <a:r>
              <a:rPr lang="zh-CN" altLang="en-US" sz="1200" dirty="0">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泛化能力差</a:t>
            </a:r>
            <a:r>
              <a:rPr lang="zh-CN" altLang="en-US" sz="1200" dirty="0">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对图结构信息的利用</a:t>
            </a:r>
            <a:r>
              <a:rPr lang="zh-CN" altLang="en-US" sz="1200" dirty="0">
                <a:latin typeface="宋体" panose="02010600030101010101" pitchFamily="2" charset="-122"/>
                <a:ea typeface="宋体" panose="02010600030101010101" pitchFamily="2" charset="-122"/>
              </a:rPr>
              <a:t>也是一个挑战。</a:t>
            </a:r>
            <a:endParaRPr lang="en-US" altLang="zh-CN" sz="12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3701859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早期的图分类问题关注点主要在于图核方法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然而这种方法缺乏灵活性且通常计算开销较大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图的特征提取过程和图的分类是彼此独立进行的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因此无法在具体任务中进行良好的优化。</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基于深度学习的图数据建模方法也逐渐被应用于图分类问题。尽管近期已有大量的基于图神经网络的方法应用于图分类任务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但这个领域仍然存在许多问题和挑战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例如领域内不同模型的实验设置不同导致的复现困难</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有些模型在特定数据集上表现较好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但模型泛化能力有限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此外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图分类任务中对图结构信息的利用也是一个挑战。</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174284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50.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52958" y="2081704"/>
            <a:ext cx="6558050" cy="1509857"/>
          </a:xfrm>
        </p:spPr>
        <p:txBody>
          <a:bodyPr/>
          <a:lstStyle/>
          <a:p>
            <a:r>
              <a:rPr lang="zh-CN" altLang="en-US" dirty="0">
                <a:ea typeface="+mn-ea"/>
                <a:cs typeface="+mn-ea"/>
              </a:rPr>
              <a:t>基于</a:t>
            </a:r>
            <a:r>
              <a:rPr lang="en-US" altLang="zh-CN" dirty="0">
                <a:ea typeface="+mn-ea"/>
                <a:cs typeface="+mn-ea"/>
              </a:rPr>
              <a:t>Transformer</a:t>
            </a:r>
            <a:r>
              <a:rPr lang="zh-CN" altLang="en-US" dirty="0">
                <a:ea typeface="+mn-ea"/>
                <a:cs typeface="+mn-ea"/>
              </a:rPr>
              <a:t>的图分类研究</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叶宏庭</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3" name="矩形 12">
            <a:extLst>
              <a:ext uri="{FF2B5EF4-FFF2-40B4-BE49-F238E27FC236}">
                <a16:creationId xmlns:a16="http://schemas.microsoft.com/office/drawing/2014/main" id="{D1150C4D-B9D9-453C-8026-A24298F5C6D6}"/>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指导老师：孔佑勇</a:t>
            </a: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2022</a:t>
            </a:r>
            <a:r>
              <a:rPr kumimoji="0" lang="en-US" altLang="zh-CN" sz="2000" i="0" u="none" strike="noStrike" kern="1200" cap="none" spc="0" normalizeH="0" baseline="0" noProof="0" dirty="0">
                <a:ln>
                  <a:noFill/>
                </a:ln>
                <a:solidFill>
                  <a:schemeClr val="accent1"/>
                </a:solidFill>
                <a:effectLst/>
                <a:uLnTx/>
                <a:uFillTx/>
                <a:latin typeface="Arial"/>
                <a:cs typeface="+mn-ea"/>
              </a:rPr>
              <a:t>/06/10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设计方案</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cs typeface="+mn-ea"/>
              </a:rPr>
              <a:t>Design </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07AC4D8-8AE0-4586-A236-09791F020A30}"/>
              </a:ext>
            </a:extLst>
          </p:cNvPr>
          <p:cNvSpPr/>
          <p:nvPr/>
        </p:nvSpPr>
        <p:spPr bwMode="auto">
          <a:xfrm>
            <a:off x="6749143" y="1345398"/>
            <a:ext cx="4876799" cy="4445802"/>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设计方案</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11</a:t>
            </a:fld>
            <a:endParaRPr lang="zh-CN" altLang="en-US" dirty="0"/>
          </a:p>
        </p:txBody>
      </p:sp>
      <p:sp>
        <p:nvSpPr>
          <p:cNvPr id="7" name="文本框 6">
            <a:extLst>
              <a:ext uri="{FF2B5EF4-FFF2-40B4-BE49-F238E27FC236}">
                <a16:creationId xmlns:a16="http://schemas.microsoft.com/office/drawing/2014/main" id="{3C8FB8A1-EDA3-4E18-BDFE-A022EB4FF344}"/>
              </a:ext>
            </a:extLst>
          </p:cNvPr>
          <p:cNvSpPr txBox="1"/>
          <p:nvPr/>
        </p:nvSpPr>
        <p:spPr>
          <a:xfrm>
            <a:off x="6952343" y="1380309"/>
            <a:ext cx="4579257" cy="1323439"/>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目标：设计实现一种基于</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的图分类方法，旨在充分利用</a:t>
            </a:r>
            <a:r>
              <a:rPr lang="zh-CN" altLang="en-US" sz="2000" dirty="0">
                <a:solidFill>
                  <a:srgbClr val="FF0000"/>
                </a:solidFill>
                <a:latin typeface="宋体" panose="02010600030101010101" pitchFamily="2" charset="-122"/>
                <a:ea typeface="宋体" panose="02010600030101010101" pitchFamily="2" charset="-122"/>
              </a:rPr>
              <a:t>图的节点属性</a:t>
            </a:r>
            <a:r>
              <a:rPr lang="zh-CN" altLang="en-US" sz="2000" dirty="0">
                <a:latin typeface="宋体" panose="02010600030101010101" pitchFamily="2" charset="-122"/>
                <a:ea typeface="宋体" panose="02010600030101010101" pitchFamily="2" charset="-122"/>
              </a:rPr>
              <a:t>和</a:t>
            </a:r>
            <a:r>
              <a:rPr lang="zh-CN" altLang="en-US" sz="2000" dirty="0">
                <a:solidFill>
                  <a:srgbClr val="FF0000"/>
                </a:solidFill>
                <a:latin typeface="宋体" panose="02010600030101010101" pitchFamily="2" charset="-122"/>
                <a:ea typeface="宋体" panose="02010600030101010101" pitchFamily="2" charset="-122"/>
              </a:rPr>
              <a:t>拓扑结构信息</a:t>
            </a:r>
            <a:r>
              <a:rPr lang="zh-CN" altLang="en-US" sz="2000" dirty="0">
                <a:latin typeface="宋体" panose="02010600030101010101" pitchFamily="2" charset="-122"/>
                <a:ea typeface="宋体" panose="02010600030101010101" pitchFamily="2" charset="-122"/>
              </a:rPr>
              <a:t>，在图分类任务上获得良好的性能。</a:t>
            </a:r>
          </a:p>
        </p:txBody>
      </p:sp>
      <p:pic>
        <p:nvPicPr>
          <p:cNvPr id="10" name="图片 9">
            <a:extLst>
              <a:ext uri="{FF2B5EF4-FFF2-40B4-BE49-F238E27FC236}">
                <a16:creationId xmlns:a16="http://schemas.microsoft.com/office/drawing/2014/main" id="{6BBED332-DAA1-442C-8E7C-9CD85C9A712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400" y="1380309"/>
            <a:ext cx="5852160" cy="4084320"/>
          </a:xfrm>
          <a:prstGeom prst="rect">
            <a:avLst/>
          </a:prstGeom>
          <a:noFill/>
          <a:ln>
            <a:noFill/>
          </a:ln>
        </p:spPr>
      </p:pic>
      <p:sp>
        <p:nvSpPr>
          <p:cNvPr id="11" name="文本框 10">
            <a:extLst>
              <a:ext uri="{FF2B5EF4-FFF2-40B4-BE49-F238E27FC236}">
                <a16:creationId xmlns:a16="http://schemas.microsoft.com/office/drawing/2014/main" id="{A69FA9F5-81E8-4BC3-9B0E-00361F9FA395}"/>
              </a:ext>
            </a:extLst>
          </p:cNvPr>
          <p:cNvSpPr txBox="1"/>
          <p:nvPr/>
        </p:nvSpPr>
        <p:spPr>
          <a:xfrm>
            <a:off x="6952343" y="2958057"/>
            <a:ext cx="4579257" cy="2554545"/>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① 融合节点属性与图拓扑结构信息，作为模型输入。</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② 采用传统的</a:t>
            </a:r>
            <a:r>
              <a:rPr lang="en-US" altLang="zh-CN" sz="2000" dirty="0">
                <a:latin typeface="宋体" panose="02010600030101010101" pitchFamily="2" charset="-122"/>
                <a:ea typeface="宋体" panose="02010600030101010101" pitchFamily="2" charset="-122"/>
              </a:rPr>
              <a:t>GNNs</a:t>
            </a:r>
            <a:r>
              <a:rPr lang="zh-CN" altLang="en-US" sz="2000" dirty="0">
                <a:latin typeface="宋体" panose="02010600030101010101" pitchFamily="2" charset="-122"/>
                <a:ea typeface="宋体" panose="02010600030101010101" pitchFamily="2" charset="-122"/>
              </a:rPr>
              <a:t>子网作为骨干，学习邻域信息。</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③ 采用</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子网来学习长距离依赖信息。（远程节点间关系）</a:t>
            </a:r>
          </a:p>
        </p:txBody>
      </p:sp>
    </p:spTree>
    <p:extLst>
      <p:ext uri="{BB962C8B-B14F-4D97-AF65-F5344CB8AC3E}">
        <p14:creationId xmlns:p14="http://schemas.microsoft.com/office/powerpoint/2010/main" val="2915646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820D2FC-124F-4517-93C4-404332E1D400}"/>
              </a:ext>
            </a:extLst>
          </p:cNvPr>
          <p:cNvSpPr/>
          <p:nvPr/>
        </p:nvSpPr>
        <p:spPr bwMode="auto">
          <a:xfrm>
            <a:off x="1107774" y="3355109"/>
            <a:ext cx="3573083" cy="1358405"/>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设计方案</a:t>
            </a:r>
            <a:r>
              <a:rPr lang="en-US" altLang="zh-CN" dirty="0"/>
              <a:t>——</a:t>
            </a:r>
            <a:r>
              <a:rPr lang="zh-CN" altLang="en-US" dirty="0"/>
              <a:t>拓扑计算</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12</a:t>
            </a:fld>
            <a:endParaRPr lang="zh-CN" altLang="en-US" dirty="0"/>
          </a:p>
        </p:txBody>
      </p:sp>
      <p:pic>
        <p:nvPicPr>
          <p:cNvPr id="11" name="图片 10">
            <a:extLst>
              <a:ext uri="{FF2B5EF4-FFF2-40B4-BE49-F238E27FC236}">
                <a16:creationId xmlns:a16="http://schemas.microsoft.com/office/drawing/2014/main" id="{7BE0A12C-4DD7-42B2-92EB-D7992372162F}"/>
              </a:ext>
            </a:extLst>
          </p:cNvPr>
          <p:cNvPicPr/>
          <p:nvPr/>
        </p:nvPicPr>
        <p:blipFill rotWithShape="1">
          <a:blip r:embed="rId4" cstate="print">
            <a:extLst>
              <a:ext uri="{28A0092B-C50C-407E-A947-70E740481C1C}">
                <a14:useLocalDpi xmlns:a14="http://schemas.microsoft.com/office/drawing/2010/main" val="0"/>
              </a:ext>
            </a:extLst>
          </a:blip>
          <a:srcRect r="18673" b="7339"/>
          <a:stretch/>
        </p:blipFill>
        <p:spPr bwMode="auto">
          <a:xfrm>
            <a:off x="661353" y="878251"/>
            <a:ext cx="6683373" cy="2036483"/>
          </a:xfrm>
          <a:prstGeom prst="rect">
            <a:avLst/>
          </a:prstGeom>
          <a:noFill/>
          <a:ln>
            <a:noFill/>
          </a:ln>
        </p:spPr>
      </p:pic>
      <p:sp>
        <p:nvSpPr>
          <p:cNvPr id="13" name="文本框 12">
            <a:extLst>
              <a:ext uri="{FF2B5EF4-FFF2-40B4-BE49-F238E27FC236}">
                <a16:creationId xmlns:a16="http://schemas.microsoft.com/office/drawing/2014/main" id="{2FFA4F0C-37F1-48D8-BD20-8504206FE75F}"/>
              </a:ext>
            </a:extLst>
          </p:cNvPr>
          <p:cNvSpPr txBox="1"/>
          <p:nvPr/>
        </p:nvSpPr>
        <p:spPr>
          <a:xfrm>
            <a:off x="1216933" y="3402618"/>
            <a:ext cx="3300638" cy="1200329"/>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计算图拓扑特征：度序列、节点效率、聚类系数、平均聚类系数、局部效率、全局效率、模块化系数、平均路径长度。</a:t>
            </a:r>
          </a:p>
        </p:txBody>
      </p:sp>
      <p:pic>
        <p:nvPicPr>
          <p:cNvPr id="7" name="图片 6">
            <a:extLst>
              <a:ext uri="{FF2B5EF4-FFF2-40B4-BE49-F238E27FC236}">
                <a16:creationId xmlns:a16="http://schemas.microsoft.com/office/drawing/2014/main" id="{E3FB0B5F-E508-42B2-9CC3-6601D650D9C8}"/>
              </a:ext>
            </a:extLst>
          </p:cNvPr>
          <p:cNvPicPr>
            <a:picLocks noChangeAspect="1"/>
          </p:cNvPicPr>
          <p:nvPr/>
        </p:nvPicPr>
        <p:blipFill>
          <a:blip r:embed="rId5"/>
          <a:stretch>
            <a:fillRect/>
          </a:stretch>
        </p:blipFill>
        <p:spPr>
          <a:xfrm>
            <a:off x="6866739" y="2329543"/>
            <a:ext cx="4954286" cy="3906159"/>
          </a:xfrm>
          <a:prstGeom prst="rect">
            <a:avLst/>
          </a:prstGeom>
        </p:spPr>
      </p:pic>
    </p:spTree>
    <p:extLst>
      <p:ext uri="{BB962C8B-B14F-4D97-AF65-F5344CB8AC3E}">
        <p14:creationId xmlns:p14="http://schemas.microsoft.com/office/powerpoint/2010/main" val="2633154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820D2FC-124F-4517-93C4-404332E1D400}"/>
              </a:ext>
            </a:extLst>
          </p:cNvPr>
          <p:cNvSpPr/>
          <p:nvPr/>
        </p:nvSpPr>
        <p:spPr bwMode="auto">
          <a:xfrm>
            <a:off x="1045028" y="4103914"/>
            <a:ext cx="10014857" cy="1915886"/>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设计方案</a:t>
            </a:r>
            <a:r>
              <a:rPr lang="en-US" altLang="zh-CN" dirty="0"/>
              <a:t>——</a:t>
            </a:r>
            <a:r>
              <a:rPr lang="zh-CN" altLang="en-US" dirty="0"/>
              <a:t>特征融合</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13</a:t>
            </a:fld>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6158EA1-97A5-4031-8B46-84C49E420D08}"/>
                  </a:ext>
                </a:extLst>
              </p:cNvPr>
              <p:cNvSpPr txBox="1"/>
              <p:nvPr/>
            </p:nvSpPr>
            <p:spPr>
              <a:xfrm>
                <a:off x="1311728" y="4244936"/>
                <a:ext cx="9568543" cy="1598836"/>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节点属性、图拓扑特征融合：</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pPr>
                  <a:spcAft>
                    <a:spcPts val="600"/>
                  </a:spcAft>
                </a:pPr>
                <a14:m>
                  <m:oMathPara xmlns:m="http://schemas.openxmlformats.org/officeDocument/2006/math">
                    <m:oMathParaPr>
                      <m:jc m:val="centerGroup"/>
                    </m:oMathParaPr>
                    <m:oMath xmlns:m="http://schemas.openxmlformats.org/officeDocument/2006/math">
                      <m:sSubSup>
                        <m:sSubSupPr>
                          <m:ctrlPr>
                            <a:rPr lang="zh-CN" altLang="zh-CN" sz="2000" b="1" i="1"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acc>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𝟎</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𝟎</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𝑇𝑜𝑝𝑜𝑙𝑜𝑔𝑦</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d>
                    </m:oMath>
                  </m:oMathPara>
                </a14:m>
                <a:endParaRPr lang="en-US" altLang="zh-CN" sz="2000" dirty="0">
                  <a:latin typeface="宋体" panose="02010600030101010101" pitchFamily="2" charset="-122"/>
                  <a:ea typeface="宋体" panose="02010600030101010101" pitchFamily="2" charset="-122"/>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Sup>
                      <m:sSubSup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𝒉</m:t>
                        </m:r>
                      </m:e>
                      <m:sub>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sup>
                    </m:sSubSup>
                  </m:oMath>
                </a14:m>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代表节点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v</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的初始节点属性，</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𝑇𝑜𝑝𝑜𝑙𝑜𝑔𝑦</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𝑣</m:t>
                        </m:r>
                      </m:e>
                    </m:d>
                  </m:oMath>
                </a14:m>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代表节点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v</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的图拓扑结构特征，</a:t>
                </a:r>
                <a14:m>
                  <m:oMath xmlns:m="http://schemas.openxmlformats.org/officeDocument/2006/math">
                    <m:sSubSup>
                      <m:sSubSup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𝒉</m:t>
                            </m:r>
                          </m:e>
                        </m:acc>
                      </m:e>
                      <m:sub>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𝟎</m:t>
                        </m:r>
                      </m:sup>
                    </m:sSubSup>
                  </m:oMath>
                </a14:m>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作为最后输入到网络中的节点属性。</a:t>
                </a:r>
              </a:p>
            </p:txBody>
          </p:sp>
        </mc:Choice>
        <mc:Fallback xmlns="">
          <p:sp>
            <p:nvSpPr>
              <p:cNvPr id="15" name="文本框 14">
                <a:extLst>
                  <a:ext uri="{FF2B5EF4-FFF2-40B4-BE49-F238E27FC236}">
                    <a16:creationId xmlns:a16="http://schemas.microsoft.com/office/drawing/2014/main" id="{B6158EA1-97A5-4031-8B46-84C49E420D08}"/>
                  </a:ext>
                </a:extLst>
              </p:cNvPr>
              <p:cNvSpPr txBox="1">
                <a:spLocks noRot="1" noChangeAspect="1" noMove="1" noResize="1" noEditPoints="1" noAdjustHandles="1" noChangeArrowheads="1" noChangeShapeType="1" noTextEdit="1"/>
              </p:cNvSpPr>
              <p:nvPr/>
            </p:nvSpPr>
            <p:spPr>
              <a:xfrm>
                <a:off x="1311728" y="4244936"/>
                <a:ext cx="9568543" cy="1598836"/>
              </a:xfrm>
              <a:prstGeom prst="rect">
                <a:avLst/>
              </a:prstGeom>
              <a:blipFill>
                <a:blip r:embed="rId4"/>
                <a:stretch>
                  <a:fillRect l="-510" t="-1901" b="-380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EB99CD-76AB-441C-9405-8649B0ABCA60}"/>
              </a:ext>
            </a:extLst>
          </p:cNvPr>
          <p:cNvPicPr>
            <a:picLocks noChangeAspect="1"/>
          </p:cNvPicPr>
          <p:nvPr/>
        </p:nvPicPr>
        <p:blipFill>
          <a:blip r:embed="rId5"/>
          <a:stretch>
            <a:fillRect/>
          </a:stretch>
        </p:blipFill>
        <p:spPr>
          <a:xfrm>
            <a:off x="3903430" y="1024414"/>
            <a:ext cx="4298052" cy="2903472"/>
          </a:xfrm>
          <a:prstGeom prst="rect">
            <a:avLst/>
          </a:prstGeom>
        </p:spPr>
      </p:pic>
    </p:spTree>
    <p:extLst>
      <p:ext uri="{BB962C8B-B14F-4D97-AF65-F5344CB8AC3E}">
        <p14:creationId xmlns:p14="http://schemas.microsoft.com/office/powerpoint/2010/main" val="1532323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设计方</a:t>
            </a:r>
            <a:r>
              <a:rPr lang="en-US" altLang="zh-CN" dirty="0"/>
              <a:t>——GNNs</a:t>
            </a:r>
            <a:r>
              <a:rPr lang="zh-CN" altLang="en-US" dirty="0"/>
              <a:t>子网</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14</a:t>
            </a:fld>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8FB8A1-EDA3-4E18-BDFE-A022EB4FF344}"/>
                  </a:ext>
                </a:extLst>
              </p:cNvPr>
              <p:cNvSpPr txBox="1"/>
              <p:nvPr/>
            </p:nvSpPr>
            <p:spPr>
              <a:xfrm>
                <a:off x="845003" y="1139588"/>
                <a:ext cx="10501993" cy="5148974"/>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在</a:t>
                </a:r>
                <a:r>
                  <a:rPr lang="en-US" altLang="zh-CN" sz="2000" dirty="0">
                    <a:latin typeface="宋体" panose="02010600030101010101" pitchFamily="2" charset="-122"/>
                    <a:ea typeface="宋体" panose="02010600030101010101" pitchFamily="2" charset="-122"/>
                  </a:rPr>
                  <a:t>GNNs</a:t>
                </a:r>
                <a:r>
                  <a:rPr lang="zh-CN" altLang="en-US" sz="2000" dirty="0">
                    <a:latin typeface="宋体" panose="02010600030101010101" pitchFamily="2" charset="-122"/>
                    <a:ea typeface="宋体" panose="02010600030101010101" pitchFamily="2" charset="-122"/>
                  </a:rPr>
                  <a:t>子网络中，假设每个图 </a:t>
                </a:r>
                <a14:m>
                  <m:oMath xmlns:m="http://schemas.openxmlformats.org/officeDocument/2006/math">
                    <m:r>
                      <a:rPr lang="en-US" altLang="zh-CN" sz="2000">
                        <a:latin typeface="Cambria Math" panose="02040503050406030204" pitchFamily="18" charset="0"/>
                        <a:ea typeface="宋体" panose="02010600030101010101" pitchFamily="2" charset="-122"/>
                      </a:rPr>
                      <m:t>𝐺</m:t>
                    </m:r>
                    <m:r>
                      <a:rPr lang="en-US" altLang="zh-CN" sz="2000">
                        <a:latin typeface="Cambria Math" panose="02040503050406030204" pitchFamily="18" charset="0"/>
                        <a:ea typeface="宋体" panose="02010600030101010101" pitchFamily="2" charset="-122"/>
                      </a:rPr>
                      <m:t>=</m:t>
                    </m:r>
                    <m:d>
                      <m:dPr>
                        <m:ctrlPr>
                          <a:rPr lang="zh-CN" altLang="zh-CN" sz="2000" i="1">
                            <a:latin typeface="Cambria Math" panose="02040503050406030204" pitchFamily="18" charset="0"/>
                            <a:ea typeface="宋体" panose="02010600030101010101" pitchFamily="2" charset="-122"/>
                          </a:rPr>
                        </m:ctrlPr>
                      </m:dPr>
                      <m:e>
                        <m:r>
                          <a:rPr lang="en-US" altLang="zh-CN" sz="2000">
                            <a:latin typeface="Cambria Math" panose="02040503050406030204" pitchFamily="18" charset="0"/>
                            <a:ea typeface="宋体" panose="02010600030101010101" pitchFamily="2" charset="-122"/>
                          </a:rPr>
                          <m:t>𝑉</m:t>
                        </m:r>
                        <m:r>
                          <a:rPr lang="en-US" altLang="zh-CN" sz="2000">
                            <a:latin typeface="Cambria Math" panose="02040503050406030204" pitchFamily="18" charset="0"/>
                            <a:ea typeface="宋体" panose="02010600030101010101" pitchFamily="2" charset="-122"/>
                          </a:rPr>
                          <m:t>,</m:t>
                        </m:r>
                        <m:r>
                          <a:rPr lang="en-US" altLang="zh-CN" sz="2000">
                            <a:latin typeface="Cambria Math" panose="02040503050406030204" pitchFamily="18" charset="0"/>
                            <a:ea typeface="宋体" panose="02010600030101010101" pitchFamily="2" charset="-122"/>
                          </a:rPr>
                          <m:t>𝐸</m:t>
                        </m:r>
                      </m:e>
                    </m:d>
                  </m:oMath>
                </a14:m>
                <a:r>
                  <a:rPr lang="zh-CN" altLang="en-US" sz="2000" dirty="0">
                    <a:latin typeface="宋体" panose="02010600030101010101" pitchFamily="2" charset="-122"/>
                    <a:ea typeface="宋体" panose="02010600030101010101" pitchFamily="2" charset="-122"/>
                  </a:rPr>
                  <a:t>，都有一个特定的预测目标</a:t>
                </a:r>
                <a:r>
                  <a:rPr lang="zh-CN" altLang="zh-CN" sz="2000" dirty="0">
                    <a:latin typeface="宋体" panose="02010600030101010101" pitchFamily="2" charset="-122"/>
                    <a:ea typeface="宋体" panose="02010600030101010101" pitchFamily="2" charset="-122"/>
                  </a:rPr>
                  <a:t> </a:t>
                </a:r>
                <a14:m>
                  <m:oMath xmlns:m="http://schemas.openxmlformats.org/officeDocument/2006/math">
                    <m:sSub>
                      <m:sSubPr>
                        <m:ctrlPr>
                          <a:rPr lang="zh-CN" altLang="zh-CN" sz="2000" i="1">
                            <a:latin typeface="Cambria Math" panose="02040503050406030204" pitchFamily="18" charset="0"/>
                            <a:ea typeface="宋体" panose="02010600030101010101" pitchFamily="2" charset="-122"/>
                          </a:rPr>
                        </m:ctrlPr>
                      </m:sSubPr>
                      <m:e>
                        <m:r>
                          <a:rPr lang="en-US" altLang="zh-CN" sz="2000">
                            <a:latin typeface="Cambria Math" panose="02040503050406030204" pitchFamily="18" charset="0"/>
                            <a:ea typeface="宋体" panose="02010600030101010101" pitchFamily="2" charset="-122"/>
                          </a:rPr>
                          <m:t>𝑦</m:t>
                        </m:r>
                      </m:e>
                      <m:sub>
                        <m:r>
                          <a:rPr lang="en-US" altLang="zh-CN" sz="2000">
                            <a:latin typeface="Cambria Math" panose="02040503050406030204" pitchFamily="18" charset="0"/>
                            <a:ea typeface="宋体" panose="02010600030101010101" pitchFamily="2" charset="-122"/>
                          </a:rPr>
                          <m:t>𝐺</m:t>
                        </m:r>
                      </m:sub>
                    </m:sSub>
                  </m:oMath>
                </a14:m>
                <a:r>
                  <a:rPr lang="zh-CN" altLang="en-US" sz="2000" dirty="0">
                    <a:latin typeface="宋体" panose="02010600030101010101" pitchFamily="2" charset="-122"/>
                    <a:ea typeface="宋体" panose="02010600030101010101" pitchFamily="2" charset="-122"/>
                  </a:rPr>
                  <a:t>。假设每一个节点 </a:t>
                </a:r>
                <a14:m>
                  <m:oMath xmlns:m="http://schemas.openxmlformats.org/officeDocument/2006/math">
                    <m:r>
                      <a:rPr lang="en-US" altLang="zh-CN" sz="2000">
                        <a:latin typeface="Cambria Math" panose="02040503050406030204" pitchFamily="18" charset="0"/>
                        <a:ea typeface="宋体" panose="02010600030101010101" pitchFamily="2" charset="-122"/>
                      </a:rPr>
                      <m:t>𝑣</m:t>
                    </m:r>
                    <m:r>
                      <a:rPr lang="zh-CN" altLang="zh-CN" sz="2000">
                        <a:latin typeface="Cambria Math" panose="02040503050406030204" pitchFamily="18" charset="0"/>
                        <a:ea typeface="宋体" panose="02010600030101010101" pitchFamily="2" charset="-122"/>
                      </a:rPr>
                      <m:t>∈</m:t>
                    </m:r>
                    <m:r>
                      <a:rPr lang="en-US" altLang="zh-CN" sz="2000">
                        <a:latin typeface="Cambria Math" panose="02040503050406030204" pitchFamily="18" charset="0"/>
                        <a:ea typeface="宋体" panose="02010600030101010101" pitchFamily="2" charset="-122"/>
                      </a:rPr>
                      <m:t>𝑉</m:t>
                    </m:r>
                  </m:oMath>
                </a14:m>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都有一个初始特征向量</a:t>
                </a:r>
                <a:r>
                  <a:rPr lang="zh-CN" altLang="zh-CN" sz="2000" dirty="0">
                    <a:latin typeface="宋体" panose="02010600030101010101" pitchFamily="2" charset="-122"/>
                    <a:ea typeface="宋体" panose="02010600030101010101" pitchFamily="2" charset="-122"/>
                  </a:rPr>
                  <a:t> </a:t>
                </a:r>
                <a14:m>
                  <m:oMath xmlns:m="http://schemas.openxmlformats.org/officeDocument/2006/math">
                    <m:sSubSup>
                      <m:sSubSupPr>
                        <m:ctrlPr>
                          <a:rPr lang="zh-CN" altLang="zh-CN" sz="2000" i="1">
                            <a:latin typeface="Cambria Math" panose="02040503050406030204" pitchFamily="18" charset="0"/>
                            <a:ea typeface="宋体" panose="02010600030101010101" pitchFamily="2" charset="-122"/>
                          </a:rPr>
                        </m:ctrlPr>
                      </m:sSubSupPr>
                      <m:e>
                        <m:r>
                          <a:rPr lang="en-US" altLang="zh-CN" sz="2000">
                            <a:latin typeface="Cambria Math" panose="02040503050406030204" pitchFamily="18" charset="0"/>
                            <a:ea typeface="宋体" panose="02010600030101010101" pitchFamily="2" charset="-122"/>
                          </a:rPr>
                          <m:t>𝒉</m:t>
                        </m:r>
                      </m:e>
                      <m:sub>
                        <m:r>
                          <a:rPr lang="en-US" altLang="zh-CN" sz="2000">
                            <a:latin typeface="Cambria Math" panose="02040503050406030204" pitchFamily="18" charset="0"/>
                            <a:ea typeface="宋体" panose="02010600030101010101" pitchFamily="2" charset="-122"/>
                          </a:rPr>
                          <m:t>𝒗</m:t>
                        </m:r>
                      </m:sub>
                      <m:sup>
                        <m:r>
                          <a:rPr lang="en-US" altLang="zh-CN" sz="2000">
                            <a:latin typeface="Cambria Math" panose="02040503050406030204" pitchFamily="18" charset="0"/>
                            <a:ea typeface="宋体" panose="02010600030101010101" pitchFamily="2" charset="-122"/>
                          </a:rPr>
                          <m:t>𝟎</m:t>
                        </m:r>
                      </m:sup>
                    </m:sSubSup>
                    <m:r>
                      <a:rPr lang="zh-CN" altLang="zh-CN" sz="2000">
                        <a:latin typeface="Cambria Math" panose="02040503050406030204" pitchFamily="18" charset="0"/>
                        <a:ea typeface="宋体" panose="02010600030101010101" pitchFamily="2" charset="-122"/>
                      </a:rPr>
                      <m:t>∈</m:t>
                    </m:r>
                    <m:sSup>
                      <m:sSupPr>
                        <m:ctrlPr>
                          <a:rPr lang="zh-CN" altLang="zh-CN" sz="2000" i="1">
                            <a:latin typeface="Cambria Math" panose="02040503050406030204" pitchFamily="18" charset="0"/>
                            <a:ea typeface="宋体" panose="02010600030101010101" pitchFamily="2" charset="-122"/>
                          </a:rPr>
                        </m:ctrlPr>
                      </m:sSupPr>
                      <m:e>
                        <m:r>
                          <a:rPr lang="en-US" altLang="zh-CN" sz="2000">
                            <a:latin typeface="Cambria Math" panose="02040503050406030204" pitchFamily="18" charset="0"/>
                            <a:ea typeface="宋体" panose="02010600030101010101" pitchFamily="2" charset="-122"/>
                          </a:rPr>
                          <m:t>ℝ</m:t>
                        </m:r>
                      </m:e>
                      <m:sup>
                        <m:sSub>
                          <m:sSubPr>
                            <m:ctrlPr>
                              <a:rPr lang="zh-CN" altLang="zh-CN" sz="2000" i="1">
                                <a:latin typeface="Cambria Math" panose="02040503050406030204" pitchFamily="18" charset="0"/>
                                <a:ea typeface="宋体" panose="02010600030101010101" pitchFamily="2" charset="-122"/>
                              </a:rPr>
                            </m:ctrlPr>
                          </m:sSubPr>
                          <m:e>
                            <m:r>
                              <a:rPr lang="en-US" altLang="zh-CN" sz="2000">
                                <a:latin typeface="Cambria Math" panose="02040503050406030204" pitchFamily="18" charset="0"/>
                                <a:ea typeface="宋体" panose="02010600030101010101" pitchFamily="2" charset="-122"/>
                              </a:rPr>
                              <m:t>𝑑</m:t>
                            </m:r>
                          </m:e>
                          <m:sub>
                            <m:r>
                              <a:rPr lang="en-US" altLang="zh-CN" sz="2000">
                                <a:latin typeface="Cambria Math" panose="02040503050406030204" pitchFamily="18" charset="0"/>
                                <a:ea typeface="宋体" panose="02010600030101010101" pitchFamily="2" charset="-122"/>
                              </a:rPr>
                              <m:t>0</m:t>
                            </m:r>
                          </m:sub>
                        </m:sSub>
                      </m:sup>
                    </m:sSup>
                  </m:oMath>
                </a14:m>
                <a:r>
                  <a:rPr lang="zh-CN"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一个通用的</a:t>
                </a:r>
                <a:r>
                  <a:rPr lang="en-US" altLang="zh-CN" sz="2000" dirty="0">
                    <a:latin typeface="宋体" panose="02010600030101010101" pitchFamily="2" charset="-122"/>
                    <a:ea typeface="宋体" panose="02010600030101010101" pitchFamily="2" charset="-122"/>
                  </a:rPr>
                  <a:t>GNNs</a:t>
                </a:r>
                <a:r>
                  <a:rPr lang="zh-CN" altLang="en-US" sz="2000" dirty="0">
                    <a:latin typeface="宋体" panose="02010600030101010101" pitchFamily="2" charset="-122"/>
                    <a:ea typeface="宋体" panose="02010600030101010101" pitchFamily="2" charset="-122"/>
                  </a:rPr>
                  <a:t>层堆栈可以表示为：</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sSubSup>
                        <m:sSubSupPr>
                          <m:ctrlPr>
                            <a:rPr lang="zh-CN" altLang="zh-CN" sz="2000" b="1" i="1"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𝒍</m:t>
                          </m:r>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sub>
                      </m:sSub>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𝒍</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 , </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𝒖</m:t>
                                  </m:r>
                                </m:sub>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𝒍</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 </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r>
                                <a:rPr lang="zh-CN"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d>
                            </m:e>
                          </m:d>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=1,2,…,</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𝐺𝑁𝑁</m:t>
                          </m:r>
                        </m:sub>
                      </m:sSub>
                    </m:oMath>
                  </m:oMathPara>
                </a14:m>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p>
              <a:p>
                <a:r>
                  <a:rPr lang="zh-CN" altLang="en-US" sz="2000" dirty="0">
                    <a:latin typeface="宋体" panose="02010600030101010101" pitchFamily="2" charset="-122"/>
                    <a:ea typeface="宋体" panose="02010600030101010101" pitchFamily="2" charset="-122"/>
                  </a:rPr>
                  <a:t>其中，</a:t>
                </a:r>
                <a14:m>
                  <m:oMath xmlns:m="http://schemas.openxmlformats.org/officeDocument/2006/math">
                    <m:sSub>
                      <m:sSubPr>
                        <m:ctrlPr>
                          <a:rPr lang="zh-CN" altLang="zh-CN" sz="2000" i="1">
                            <a:latin typeface="Cambria Math" panose="02040503050406030204" pitchFamily="18" charset="0"/>
                            <a:ea typeface="宋体" panose="02010600030101010101" pitchFamily="2" charset="-122"/>
                          </a:rPr>
                        </m:ctrlPr>
                      </m:sSubPr>
                      <m:e>
                        <m:r>
                          <a:rPr lang="en-US" altLang="zh-CN" sz="2000">
                            <a:latin typeface="Cambria Math" panose="02040503050406030204" pitchFamily="18" charset="0"/>
                            <a:ea typeface="宋体" panose="02010600030101010101" pitchFamily="2" charset="-122"/>
                          </a:rPr>
                          <m:t>𝐿</m:t>
                        </m:r>
                      </m:e>
                      <m:sub>
                        <m:r>
                          <a:rPr lang="en-US" altLang="zh-CN" sz="2000">
                            <a:latin typeface="Cambria Math" panose="02040503050406030204" pitchFamily="18" charset="0"/>
                            <a:ea typeface="宋体" panose="02010600030101010101" pitchFamily="2" charset="-122"/>
                          </a:rPr>
                          <m:t>𝐺𝑁𝑁</m:t>
                        </m:r>
                      </m:sub>
                    </m:sSub>
                  </m:oMath>
                </a14:m>
                <a:r>
                  <a:rPr lang="zh-CN" altLang="en-US" sz="2000" dirty="0">
                    <a:latin typeface="宋体" panose="02010600030101010101" pitchFamily="2" charset="-122"/>
                    <a:ea typeface="宋体" panose="02010600030101010101" pitchFamily="2" charset="-122"/>
                  </a:rPr>
                  <a:t>代表</a:t>
                </a:r>
                <a:r>
                  <a:rPr lang="en-US" altLang="zh-CN" sz="2000" dirty="0">
                    <a:latin typeface="宋体" panose="02010600030101010101" pitchFamily="2" charset="-122"/>
                    <a:ea typeface="宋体" panose="02010600030101010101" pitchFamily="2" charset="-122"/>
                  </a:rPr>
                  <a:t>GNNs</a:t>
                </a:r>
                <a:r>
                  <a:rPr lang="zh-CN" altLang="en-US" sz="2000" dirty="0">
                    <a:latin typeface="宋体" panose="02010600030101010101" pitchFamily="2" charset="-122"/>
                    <a:ea typeface="宋体" panose="02010600030101010101" pitchFamily="2" charset="-122"/>
                  </a:rPr>
                  <a:t>层堆栈的数量，</a:t>
                </a:r>
                <a14:m>
                  <m:oMath xmlns:m="http://schemas.openxmlformats.org/officeDocument/2006/math">
                    <m:r>
                      <a:rPr lang="en-US" altLang="zh-CN" sz="2000">
                        <a:latin typeface="Cambria Math" panose="02040503050406030204" pitchFamily="18" charset="0"/>
                        <a:ea typeface="宋体" panose="02010600030101010101" pitchFamily="2" charset="-122"/>
                      </a:rPr>
                      <m:t>𝑁</m:t>
                    </m:r>
                    <m:d>
                      <m:dPr>
                        <m:ctrlPr>
                          <a:rPr lang="zh-CN" altLang="zh-CN" sz="2000" i="1">
                            <a:latin typeface="Cambria Math" panose="02040503050406030204" pitchFamily="18" charset="0"/>
                            <a:ea typeface="宋体" panose="02010600030101010101" pitchFamily="2" charset="-122"/>
                          </a:rPr>
                        </m:ctrlPr>
                      </m:dPr>
                      <m:e>
                        <m:r>
                          <a:rPr lang="en-US" altLang="zh-CN" sz="2000">
                            <a:latin typeface="Cambria Math" panose="02040503050406030204" pitchFamily="18" charset="0"/>
                            <a:ea typeface="宋体" panose="02010600030101010101" pitchFamily="2" charset="-122"/>
                          </a:rPr>
                          <m:t>𝑣</m:t>
                        </m:r>
                      </m:e>
                    </m:d>
                    <m:r>
                      <a:rPr lang="en-US" altLang="zh-CN" sz="2000">
                        <a:latin typeface="Cambria Math" panose="02040503050406030204" pitchFamily="18" charset="0"/>
                        <a:ea typeface="宋体" panose="02010600030101010101" pitchFamily="2" charset="-122"/>
                      </a:rPr>
                      <m:t>⊆</m:t>
                    </m:r>
                    <m:r>
                      <a:rPr lang="en-US" altLang="zh-CN" sz="2000">
                        <a:latin typeface="Cambria Math" panose="02040503050406030204" pitchFamily="18" charset="0"/>
                        <a:ea typeface="宋体" panose="02010600030101010101" pitchFamily="2" charset="-122"/>
                      </a:rPr>
                      <m:t>𝑉</m:t>
                    </m:r>
                  </m:oMath>
                </a14:m>
                <a:r>
                  <a:rPr lang="zh-CN" altLang="en-US" sz="2000" dirty="0">
                    <a:latin typeface="宋体" panose="02010600030101010101" pitchFamily="2" charset="-122"/>
                    <a:ea typeface="宋体" panose="02010600030101010101" pitchFamily="2" charset="-122"/>
                  </a:rPr>
                  <a:t>代表节点</a:t>
                </a:r>
                <a:r>
                  <a:rPr lang="en-US" altLang="zh-CN" sz="2000" dirty="0">
                    <a:latin typeface="宋体" panose="02010600030101010101" pitchFamily="2" charset="-122"/>
                    <a:ea typeface="宋体" panose="02010600030101010101" pitchFamily="2" charset="-122"/>
                  </a:rPr>
                  <a:t>v</a:t>
                </a:r>
                <a:r>
                  <a:rPr lang="zh-CN" altLang="en-US" sz="2000" dirty="0">
                    <a:latin typeface="宋体" panose="02010600030101010101" pitchFamily="2" charset="-122"/>
                    <a:ea typeface="宋体" panose="02010600030101010101" pitchFamily="2" charset="-122"/>
                  </a:rPr>
                  <a:t>的邻接节点集，同时 </a:t>
                </a:r>
                <a14:m>
                  <m:oMath xmlns:m="http://schemas.openxmlformats.org/officeDocument/2006/math">
                    <m:sSub>
                      <m:sSubPr>
                        <m:ctrlPr>
                          <a:rPr lang="zh-CN" altLang="zh-CN" sz="2000" i="1">
                            <a:latin typeface="Cambria Math" panose="02040503050406030204" pitchFamily="18" charset="0"/>
                            <a:ea typeface="宋体" panose="02010600030101010101" pitchFamily="2" charset="-122"/>
                          </a:rPr>
                        </m:ctrlPr>
                      </m:sSubPr>
                      <m:e>
                        <m:r>
                          <a:rPr lang="en-US" altLang="zh-CN" sz="2000">
                            <a:latin typeface="Cambria Math" panose="02040503050406030204" pitchFamily="18" charset="0"/>
                            <a:ea typeface="宋体" panose="02010600030101010101" pitchFamily="2" charset="-122"/>
                          </a:rPr>
                          <m:t>𝑓</m:t>
                        </m:r>
                      </m:e>
                      <m:sub>
                        <m:r>
                          <a:rPr lang="en-US" altLang="zh-CN" sz="2000">
                            <a:latin typeface="Cambria Math" panose="02040503050406030204" pitchFamily="18" charset="0"/>
                            <a:ea typeface="宋体" panose="02010600030101010101" pitchFamily="2" charset="-122"/>
                          </a:rPr>
                          <m:t>𝑙</m:t>
                        </m:r>
                      </m:sub>
                    </m:sSub>
                    <m:d>
                      <m:dPr>
                        <m:ctrlPr>
                          <a:rPr lang="zh-CN" altLang="zh-CN" sz="2000" i="1">
                            <a:latin typeface="Cambria Math" panose="02040503050406030204" pitchFamily="18" charset="0"/>
                            <a:ea typeface="宋体" panose="02010600030101010101" pitchFamily="2" charset="-122"/>
                          </a:rPr>
                        </m:ctrlPr>
                      </m:dPr>
                      <m:e>
                        <m:r>
                          <a:rPr lang="zh-CN" altLang="zh-CN" sz="2000">
                            <a:latin typeface="Cambria Math" panose="02040503050406030204" pitchFamily="18" charset="0"/>
                            <a:ea typeface="宋体" panose="02010600030101010101" pitchFamily="2" charset="-122"/>
                          </a:rPr>
                          <m:t>·</m:t>
                        </m:r>
                      </m:e>
                    </m:d>
                  </m:oMath>
                </a14:m>
                <a:r>
                  <a:rPr lang="zh-CN" altLang="en-US" sz="2000" dirty="0">
                    <a:latin typeface="宋体" panose="02010600030101010101" pitchFamily="2" charset="-122"/>
                    <a:ea typeface="宋体" panose="02010600030101010101" pitchFamily="2" charset="-122"/>
                  </a:rPr>
                  <a:t> 是由神经网络参数化的函数。</a:t>
                </a:r>
                <a:endParaRPr lang="en-US" altLang="zh-CN" sz="2000" dirty="0">
                  <a:latin typeface="宋体" panose="02010600030101010101" pitchFamily="2" charset="-122"/>
                  <a:ea typeface="宋体" panose="02010600030101010101" pitchFamily="2" charset="-122"/>
                </a:endParaRPr>
              </a:p>
              <a:p>
                <a:endParaRPr lang="en-US" altLang="zh-CN" sz="2000" i="1" dirty="0">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sz="2000" dirty="0">
                    <a:latin typeface="宋体" panose="02010600030101010101" pitchFamily="2" charset="-122"/>
                    <a:ea typeface="宋体" panose="02010600030101010101" pitchFamily="2" charset="-122"/>
                  </a:rPr>
                  <a:t>在本文的</a:t>
                </a:r>
                <a:r>
                  <a:rPr lang="en-US" altLang="zh-CN" sz="2000" dirty="0" err="1">
                    <a:latin typeface="宋体" panose="02010600030101010101" pitchFamily="2" charset="-122"/>
                    <a:ea typeface="宋体" panose="02010600030101010101" pitchFamily="2" charset="-122"/>
                  </a:rPr>
                  <a:t>GraphTrans</a:t>
                </a:r>
                <a:r>
                  <a:rPr lang="zh-CN" altLang="en-US" sz="2000" dirty="0">
                    <a:latin typeface="宋体" panose="02010600030101010101" pitchFamily="2" charset="-122"/>
                    <a:ea typeface="宋体" panose="02010600030101010101" pitchFamily="2" charset="-122"/>
                  </a:rPr>
                  <a:t>方法中，选取了</a:t>
                </a:r>
                <a:r>
                  <a:rPr lang="en-US" altLang="zh-CN" sz="2000" dirty="0">
                    <a:latin typeface="宋体" panose="02010600030101010101" pitchFamily="2" charset="-122"/>
                    <a:ea typeface="宋体" panose="02010600030101010101" pitchFamily="2" charset="-122"/>
                  </a:rPr>
                  <a:t>GCN</a:t>
                </a:r>
                <a:r>
                  <a:rPr lang="zh-CN" altLang="en-US" sz="2000" dirty="0">
                    <a:latin typeface="宋体" panose="02010600030101010101" pitchFamily="2" charset="-122"/>
                    <a:ea typeface="宋体" panose="02010600030101010101" pitchFamily="2" charset="-122"/>
                  </a:rPr>
                  <a:t>网络作为</a:t>
                </a:r>
                <a:r>
                  <a:rPr lang="en-US" altLang="zh-CN" sz="2000" dirty="0">
                    <a:latin typeface="宋体" panose="02010600030101010101" pitchFamily="2" charset="-122"/>
                    <a:ea typeface="宋体" panose="02010600030101010101" pitchFamily="2" charset="-122"/>
                  </a:rPr>
                  <a:t>GNNs</a:t>
                </a:r>
                <a:r>
                  <a:rPr lang="zh-CN" altLang="en-US" sz="2000" dirty="0">
                    <a:latin typeface="宋体" panose="02010600030101010101" pitchFamily="2" charset="-122"/>
                    <a:ea typeface="宋体" panose="02010600030101010101" pitchFamily="2" charset="-122"/>
                  </a:rPr>
                  <a:t>层的模型框架。</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sSup>
                        <m:sSup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𝐻</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acc>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sup>
                      </m:sSup>
                      <m:acc>
                        <m:accPr>
                          <m: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m:t>
                          </m:r>
                        </m:e>
                      </m:acc>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acc>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sup>
                      </m:sSup>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𝐻</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sup>
                      </m:sSup>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其中，</a:t>
                </a:r>
                <a14:m>
                  <m:oMath xmlns:m="http://schemas.openxmlformats.org/officeDocument/2006/math">
                    <m:acc>
                      <m:accPr>
                        <m:chr m:val="̃"/>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en-US" sz="2000" dirty="0">
                    <a:latin typeface="宋体" panose="02010600030101010101" pitchFamily="2" charset="-122"/>
                    <a:ea typeface="宋体" panose="02010600030101010101" pitchFamily="2" charset="-122"/>
                  </a:rPr>
                  <a:t>，</a:t>
                </a:r>
                <a14:m>
                  <m:oMath xmlns:m="http://schemas.openxmlformats.org/officeDocument/2006/math">
                    <m:r>
                      <a:rPr lang="en-US" altLang="zh-CN" i="1">
                        <a:latin typeface="Cambria Math" panose="02040503050406030204" pitchFamily="18" charset="0"/>
                      </a:rPr>
                      <m:t>𝐼</m:t>
                    </m:r>
                  </m:oMath>
                </a14:m>
                <a:r>
                  <a:rPr lang="en-US" altLang="zh-CN" dirty="0"/>
                  <a:t> </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是单位矩阵。</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𝐷</m:t>
                        </m:r>
                      </m:e>
                    </m:acc>
                  </m:oMath>
                </a14:m>
                <a:r>
                  <a:rPr lang="en-US" altLang="zh-CN" dirty="0"/>
                  <a:t> </a:t>
                </a:r>
                <a:r>
                  <a:rPr lang="zh-CN" altLang="zh-CN" sz="2000" dirty="0">
                    <a:latin typeface="宋体" panose="02010600030101010101" pitchFamily="2" charset="-122"/>
                    <a:ea typeface="宋体" panose="02010600030101010101" pitchFamily="2" charset="-122"/>
                  </a:rPr>
                  <a:t>是</a:t>
                </a:r>
                <a:r>
                  <a:rPr lang="zh-CN" altLang="zh-CN" dirty="0"/>
                  <a: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𝐴</m:t>
                        </m:r>
                      </m:e>
                    </m:acc>
                  </m:oMath>
                </a14:m>
                <a:r>
                  <a:rPr lang="zh-CN" altLang="en-US" sz="2000" dirty="0">
                    <a:latin typeface="宋体" panose="02010600030101010101" pitchFamily="2" charset="-122"/>
                    <a:ea typeface="宋体" panose="02010600030101010101" pitchFamily="2" charset="-122"/>
                  </a:rPr>
                  <a:t> 的度矩阵。</a:t>
                </a:r>
                <a14:m>
                  <m:oMath xmlns:m="http://schemas.openxmlformats.org/officeDocument/2006/math">
                    <m:r>
                      <a:rPr lang="en-US" altLang="zh-CN" i="1">
                        <a:latin typeface="Cambria Math" panose="02040503050406030204" pitchFamily="18" charset="0"/>
                      </a:rPr>
                      <m:t>𝐻</m:t>
                    </m:r>
                  </m:oMath>
                </a14:m>
                <a:r>
                  <a:rPr lang="en-US" altLang="zh-CN" dirty="0"/>
                  <a:t> </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是每一层的特征，</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𝐻</m:t>
                        </m:r>
                      </m:e>
                      <m:sup>
                        <m:r>
                          <a:rPr lang="en-US" altLang="zh-CN" i="1">
                            <a:latin typeface="Cambria Math" panose="02040503050406030204" pitchFamily="18" charset="0"/>
                          </a:rPr>
                          <m:t>0</m:t>
                        </m:r>
                      </m:sup>
                    </m:sSup>
                    <m:r>
                      <a:rPr lang="en-US" altLang="zh-CN" i="1">
                        <a:latin typeface="Cambria Math" panose="02040503050406030204" pitchFamily="18" charset="0"/>
                      </a:rPr>
                      <m:t>=</m:t>
                    </m:r>
                    <m:r>
                      <a:rPr lang="en-US" altLang="zh-CN" i="1">
                        <a:latin typeface="Cambria Math" panose="02040503050406030204" pitchFamily="18" charset="0"/>
                      </a:rPr>
                      <m:t>𝑋</m:t>
                    </m:r>
                  </m:oMath>
                </a14:m>
                <a:r>
                  <a:rPr lang="zh-CN" altLang="en-US" sz="2000" dirty="0">
                    <a:latin typeface="宋体" panose="02010600030101010101" pitchFamily="2" charset="-122"/>
                    <a:ea typeface="宋体" panose="02010600030101010101" pitchFamily="2" charset="-122"/>
                  </a:rPr>
                  <a:t>。</a:t>
                </a:r>
                <a14:m>
                  <m:oMath xmlns:m="http://schemas.openxmlformats.org/officeDocument/2006/math">
                    <m:r>
                      <a:rPr lang="en-US" altLang="zh-CN" i="1">
                        <a:latin typeface="Cambria Math" panose="02040503050406030204" pitchFamily="18" charset="0"/>
                      </a:rPr>
                      <m:t>𝜎</m:t>
                    </m:r>
                  </m:oMath>
                </a14:m>
                <a:r>
                  <a:rPr lang="en-US" altLang="zh-CN" dirty="0"/>
                  <a:t> </a:t>
                </a:r>
                <a:r>
                  <a:rPr lang="zh-CN" altLang="en-US" sz="2000" dirty="0">
                    <a:latin typeface="宋体" panose="02010600030101010101" pitchFamily="2" charset="-122"/>
                    <a:ea typeface="宋体" panose="02010600030101010101" pitchFamily="2" charset="-122"/>
                  </a:rPr>
                  <a:t>是非线性激活函数。</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3C8FB8A1-EDA3-4E18-BDFE-A022EB4FF344}"/>
                  </a:ext>
                </a:extLst>
              </p:cNvPr>
              <p:cNvSpPr txBox="1">
                <a:spLocks noRot="1" noChangeAspect="1" noMove="1" noResize="1" noEditPoints="1" noAdjustHandles="1" noChangeArrowheads="1" noChangeShapeType="1" noTextEdit="1"/>
              </p:cNvSpPr>
              <p:nvPr/>
            </p:nvSpPr>
            <p:spPr>
              <a:xfrm>
                <a:off x="845003" y="1139588"/>
                <a:ext cx="10501993" cy="5148974"/>
              </a:xfrm>
              <a:prstGeom prst="rect">
                <a:avLst/>
              </a:prstGeom>
              <a:blipFill>
                <a:blip r:embed="rId3"/>
                <a:stretch>
                  <a:fillRect l="-639" t="-947" r="-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8990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设计方案</a:t>
            </a:r>
            <a:r>
              <a:rPr lang="en-US" altLang="zh-CN" dirty="0"/>
              <a:t>——Transformer</a:t>
            </a:r>
            <a:r>
              <a:rPr lang="zh-CN" altLang="en-US" dirty="0"/>
              <a:t>子网</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15</a:t>
            </a:fld>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8FB8A1-EDA3-4E18-BDFE-A022EB4FF344}"/>
                  </a:ext>
                </a:extLst>
              </p:cNvPr>
              <p:cNvSpPr txBox="1"/>
              <p:nvPr/>
            </p:nvSpPr>
            <p:spPr>
              <a:xfrm>
                <a:off x="906235" y="1134156"/>
                <a:ext cx="10858500" cy="4716932"/>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rPr>
                  <a:t>GNNs</a:t>
                </a:r>
                <a:r>
                  <a:rPr lang="zh-CN" altLang="en-US" sz="2000" dirty="0">
                    <a:latin typeface="宋体" panose="02010600030101010101" pitchFamily="2" charset="-122"/>
                    <a:ea typeface="宋体" panose="02010600030101010101" pitchFamily="2" charset="-122"/>
                  </a:rPr>
                  <a:t>子网输出每个节点的最终表示：</a:t>
                </a:r>
                <a:r>
                  <a:rPr lang="zh-CN" altLang="zh-CN" sz="1800" dirty="0">
                    <a:effectLst/>
                    <a:ea typeface="Times New Roman" panose="02020603050405020304" pitchFamily="18" charset="0"/>
                  </a:rPr>
                  <a:t> </a:t>
                </a:r>
                <a14:m>
                  <m:oMath xmlns:m="http://schemas.openxmlformats.org/officeDocument/2006/math">
                    <m:sSubSup>
                      <m:sSubSup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sub>
                      <m:sup>
                        <m:sSub>
                          <m:sSub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𝑮𝑵𝑵</m:t>
                            </m:r>
                          </m:sub>
                        </m:sSub>
                      </m:sup>
                    </m:sSubSup>
                  </m:oMath>
                </a14:m>
                <a:r>
                  <a:rPr lang="zh-CN" altLang="en-US" sz="2000" dirty="0">
                    <a:latin typeface="宋体" panose="02010600030101010101" pitchFamily="2" charset="-122"/>
                    <a:ea typeface="宋体" panose="02010600030101010101" pitchFamily="2" charset="-122"/>
                  </a:rPr>
                  <a:t>，将这个表示传递给</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子网络。</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子网络的操作如下。</a:t>
                </a:r>
                <a:endParaRPr lang="en-US" altLang="zh-CN" sz="2000" dirty="0">
                  <a:latin typeface="宋体" panose="02010600030101010101" pitchFamily="2" charset="-122"/>
                  <a:ea typeface="宋体" panose="02010600030101010101" pitchFamily="2" charset="-122"/>
                </a:endParaRPr>
              </a:p>
              <a:p>
                <a:pPr marL="457200" indent="-457200">
                  <a:buAutoNum type="circleNumDbPlain"/>
                </a:pPr>
                <a:r>
                  <a:rPr lang="en-US" altLang="zh-CN" sz="2000" dirty="0">
                    <a:ea typeface="宋体" panose="02010600030101010101" pitchFamily="2" charset="-122"/>
                  </a:rPr>
                  <a:t> </a:t>
                </a:r>
                <a14:m>
                  <m:oMath xmlns:m="http://schemas.openxmlformats.org/officeDocument/2006/math">
                    <m:sSubSup>
                      <m:sSubSupPr>
                        <m:ctrlPr>
                          <a:rPr lang="zh-CN" altLang="zh-CN" sz="2000" b="1" i="1" smtClean="0">
                            <a:latin typeface="Cambria Math" panose="02040503050406030204" pitchFamily="18" charset="0"/>
                            <a:ea typeface="宋体" panose="02010600030101010101" pitchFamily="2" charset="-122"/>
                          </a:rPr>
                        </m:ctrlPr>
                      </m:sSubSupPr>
                      <m:e>
                        <m:r>
                          <a:rPr lang="en-US" altLang="zh-CN" sz="2000" b="1" i="1">
                            <a:latin typeface="Cambria Math" panose="02040503050406030204" pitchFamily="18" charset="0"/>
                            <a:ea typeface="宋体" panose="02010600030101010101" pitchFamily="2" charset="-122"/>
                          </a:rPr>
                          <m:t>𝒉</m:t>
                        </m:r>
                      </m:e>
                      <m:sub>
                        <m:r>
                          <a:rPr lang="en-US" altLang="zh-CN" sz="2000" b="1" i="1">
                            <a:latin typeface="Cambria Math" panose="02040503050406030204" pitchFamily="18" charset="0"/>
                            <a:ea typeface="宋体" panose="02010600030101010101" pitchFamily="2" charset="-122"/>
                          </a:rPr>
                          <m:t>𝒗</m:t>
                        </m:r>
                      </m:sub>
                      <m:sup>
                        <m:sSub>
                          <m:sSubPr>
                            <m:ctrlPr>
                              <a:rPr lang="zh-CN" altLang="zh-CN" sz="2000" b="1" i="1">
                                <a:latin typeface="Cambria Math" panose="02040503050406030204" pitchFamily="18" charset="0"/>
                                <a:ea typeface="宋体" panose="02010600030101010101" pitchFamily="2" charset="-122"/>
                              </a:rPr>
                            </m:ctrlPr>
                          </m:sSubPr>
                          <m:e>
                            <m:r>
                              <a:rPr lang="en-US" altLang="zh-CN" sz="2000" b="1" i="1">
                                <a:latin typeface="Cambria Math" panose="02040503050406030204" pitchFamily="18" charset="0"/>
                                <a:ea typeface="宋体" panose="02010600030101010101" pitchFamily="2" charset="-122"/>
                              </a:rPr>
                              <m:t>𝑳</m:t>
                            </m:r>
                          </m:e>
                          <m:sub>
                            <m:r>
                              <a:rPr lang="en-US" altLang="zh-CN" sz="2000" b="1" i="1">
                                <a:latin typeface="Cambria Math" panose="02040503050406030204" pitchFamily="18" charset="0"/>
                                <a:ea typeface="宋体" panose="02010600030101010101" pitchFamily="2" charset="-122"/>
                              </a:rPr>
                              <m:t>𝑮𝑵𝑵</m:t>
                            </m:r>
                          </m:sub>
                        </m:sSub>
                      </m:sup>
                    </m:sSubSup>
                  </m:oMath>
                </a14:m>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线性变换</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子网络的维度</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层归一化。</a:t>
                </a:r>
                <a:endParaRPr lang="en-US" altLang="zh-CN" sz="2000" dirty="0">
                  <a:latin typeface="宋体" panose="02010600030101010101" pitchFamily="2" charset="-122"/>
                  <a:ea typeface="宋体" panose="02010600030101010101" pitchFamily="2" charset="-122"/>
                </a:endParaRPr>
              </a:p>
              <a:p>
                <a:pPr marL="457200" indent="-457200">
                  <a:buAutoNum type="circleNumDbPlain"/>
                </a:pPr>
                <a:endParaRPr lang="en-US" altLang="zh-CN" sz="2000"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sSubSup>
                        <m:sSubSupPr>
                          <m:ctrlPr>
                            <a:rPr lang="zh-CN" altLang="zh-CN" sz="2000" b="1" i="1" smtClean="0">
                              <a:effectLst/>
                              <a:latin typeface="Cambria Math" panose="02040503050406030204" pitchFamily="18" charset="0"/>
                              <a:ea typeface="Cambria Math" panose="02040503050406030204" pitchFamily="18" charset="0"/>
                            </a:rPr>
                          </m:ctrlPr>
                        </m:sSubSupPr>
                        <m:e>
                          <m:acc>
                            <m:accPr>
                              <m:chr m:val="̅"/>
                              <m:ctrlPr>
                                <a:rPr lang="zh-CN" altLang="zh-CN" sz="2000" b="1"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acc>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𝟎</m:t>
                          </m:r>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𝐿𝑎𝑦𝑒𝑟𝑁𝑜𝑟𝑚</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𝑃𝑟𝑜𝑗</m:t>
                              </m:r>
                            </m:sup>
                          </m:sSup>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sub>
                            <m: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𝑮𝑵𝑵</m:t>
                                  </m:r>
                                </m:sub>
                              </m:sSub>
                            </m:sup>
                          </m:sSubSup>
                        </m:e>
                      </m:d>
                    </m:oMath>
                  </m:oMathPara>
                </a14:m>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② </a:t>
                </a:r>
                <a14:m>
                  <m:oMath xmlns:m="http://schemas.openxmlformats.org/officeDocument/2006/math">
                    <m:sSubSup>
                      <m:sSubSupPr>
                        <m:ctrlPr>
                          <a:rPr lang="zh-CN" altLang="zh-CN" sz="2000" b="1" i="1" smtClean="0">
                            <a:effectLst/>
                            <a:latin typeface="Cambria Math" panose="02040503050406030204" pitchFamily="18" charset="0"/>
                            <a:ea typeface="Cambria Math" panose="02040503050406030204" pitchFamily="18" charset="0"/>
                          </a:rPr>
                        </m:ctrlPr>
                      </m:sSubSupPr>
                      <m:e>
                        <m:acc>
                          <m:accPr>
                            <m:chr m:val="̅"/>
                            <m:ctrlPr>
                              <a:rPr lang="zh-CN" altLang="zh-CN" sz="2000" b="1"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acc>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𝟎</m:t>
                        </m:r>
                      </m:sup>
                    </m:sSubSup>
                  </m:oMath>
                </a14:m>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输入到标准的</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堆栈之中，得到多头注意力计算结果。</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algn="ctr"/>
                <a14:m>
                  <m:oMath xmlns:m="http://schemas.openxmlformats.org/officeDocument/2006/math">
                    <m:sSubSup>
                      <m:sSub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𝔞</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𝑢</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𝑄</m:t>
                                </m:r>
                              </m:sup>
                            </m:sSubSup>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h</m:t>
                                    </m:r>
                                  </m:e>
                                </m:acc>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𝑣</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m:t>
                        </m:r>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𝐾</m:t>
                            </m:r>
                          </m:sup>
                        </m:sSubSup>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h</m:t>
                                </m:r>
                              </m:e>
                            </m:acc>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𝑢</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𝑇𝐹</m:t>
                            </m:r>
                          </m:sub>
                        </m:sSub>
                      </m:e>
                    </m:rad>
                  </m:oMath>
                </a14:m>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p>
              <a:p>
                <a:pPr algn="ctr">
                  <a:lnSpc>
                    <a:spcPct val="150000"/>
                  </a:lnSpc>
                  <a:tabLst>
                    <a:tab pos="2970530" algn="ctr"/>
                    <a:tab pos="5939790" algn="r"/>
                  </a:tabLs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𝑢</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𝔞</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p>
                        </m:sSubSup>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oMath>
                </a14:m>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ctr">
                  <a:lnSpc>
                    <a:spcPct val="150000"/>
                  </a:lnSpc>
                  <a:tabLst>
                    <a:tab pos="2970530" algn="ctr"/>
                    <a:tab pos="5939790" algn="r"/>
                  </a:tabLst>
                </a:pPr>
                <a14:m>
                  <m:oMath xmlns:m="http://schemas.openxmlformats.org/officeDocument/2006/math">
                    <m:sSubSup>
                      <m:sSubSupPr>
                        <m:ctrlPr>
                          <a:rPr lang="zh-CN" altLang="zh-CN" sz="2000" b="1" i="1">
                            <a:effectLst/>
                            <a:latin typeface="Cambria Math" panose="02040503050406030204" pitchFamily="18" charset="0"/>
                            <a:ea typeface="Cambria Math" panose="02040503050406030204" pitchFamily="18" charset="0"/>
                          </a:rPr>
                        </m:ctrlPr>
                      </m:sSubSupPr>
                      <m:e>
                        <m:acc>
                          <m:accPr>
                            <m:chr m:val="̅"/>
                            <m:ctrlPr>
                              <a:rPr lang="zh-CN" altLang="zh-CN" sz="2000" b="1"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acc>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𝒍</m:t>
                        </m:r>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pHide m:val="on"/>
                        <m:ctrlPr>
                          <a:rPr lang="zh-CN" altLang="zh-CN" sz="20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r>
                          <a:rPr lang="zh-CN"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sub>
                      <m:sup/>
                      <m:e>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sup>
                        </m:sSubSup>
                      </m:e>
                    </m:nary>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sup>
                    </m:sSubSup>
                    <m:sSubSup>
                      <m:sSubSupPr>
                        <m:ctrlPr>
                          <a:rPr lang="zh-CN" altLang="zh-CN" sz="2000" b="1" i="1">
                            <a:effectLst/>
                            <a:latin typeface="Cambria Math" panose="02040503050406030204" pitchFamily="18" charset="0"/>
                            <a:ea typeface="Cambria Math" panose="02040503050406030204" pitchFamily="18" charset="0"/>
                          </a:rPr>
                        </m:ctrlPr>
                      </m:sSubSupPr>
                      <m:e>
                        <m:acc>
                          <m:accPr>
                            <m:chr m:val="̅"/>
                            <m:ctrlPr>
                              <a:rPr lang="zh-CN" altLang="zh-CN" sz="2000" b="1"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acc>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𝒘</m:t>
                        </m:r>
                      </m:sub>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𝒍</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𝟏</m:t>
                        </m:r>
                      </m:sup>
                    </m:sSubSup>
                  </m:oMath>
                </a14:m>
                <a:r>
                  <a:rPr lang="en-US" altLang="zh-CN" sz="1800" dirty="0">
                    <a:effectLst/>
                    <a:latin typeface="Times New Roman" panose="02020603050405020304" pitchFamily="18" charset="0"/>
                    <a:ea typeface="宋体" panose="02010600030101010101" pitchFamily="2" charset="-122"/>
                  </a:rPr>
                  <a:t> </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③ 多头注意力结果</a:t>
                </a:r>
                <a14:m>
                  <m:oMath xmlns:m="http://schemas.openxmlformats.org/officeDocument/2006/math">
                    <m:sSubSup>
                      <m:sSubSupPr>
                        <m:ctrlPr>
                          <a:rPr lang="zh-CN" altLang="zh-CN" sz="2400" b="1" i="1" smtClean="0">
                            <a:effectLst/>
                            <a:latin typeface="Cambria Math" panose="02040503050406030204" pitchFamily="18" charset="0"/>
                            <a:ea typeface="Cambria Math" panose="02040503050406030204" pitchFamily="18" charset="0"/>
                          </a:rPr>
                        </m:ctrlPr>
                      </m:sSubSupPr>
                      <m:e>
                        <m:acc>
                          <m:accPr>
                            <m:chr m:val="̅"/>
                            <m:ctrlPr>
                              <a:rPr lang="zh-CN" altLang="zh-CN" sz="2400" b="1" i="1">
                                <a:effectLst/>
                                <a:latin typeface="Cambria Math" panose="02040503050406030204" pitchFamily="18" charset="0"/>
                                <a:ea typeface="Cambria Math" panose="02040503050406030204" pitchFamily="18" charset="0"/>
                              </a:rPr>
                            </m:ctrlPr>
                          </m:acc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𝒉</m:t>
                            </m:r>
                          </m:e>
                        </m:acc>
                      </m:e>
                      <m:sub>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𝒗</m:t>
                        </m:r>
                      </m:sub>
                      <m:sup>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𝒍</m:t>
                        </m:r>
                      </m:sup>
                    </m:sSubSup>
                  </m:oMath>
                </a14:m>
                <a:r>
                  <a:rPr lang="zh-CN" altLang="en-US" sz="2000" dirty="0">
                    <a:latin typeface="宋体" panose="02010600030101010101" pitchFamily="2" charset="-122"/>
                    <a:ea typeface="宋体" panose="02010600030101010101" pitchFamily="2" charset="-122"/>
                  </a:rPr>
                  <a:t>拼接在一起，输入到全连接子网之中。</a:t>
                </a:r>
                <a:endParaRPr lang="en-US" altLang="zh-CN" sz="2000" dirty="0">
                  <a:latin typeface="宋体" panose="02010600030101010101" pitchFamily="2" charset="-122"/>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3C8FB8A1-EDA3-4E18-BDFE-A022EB4FF344}"/>
                  </a:ext>
                </a:extLst>
              </p:cNvPr>
              <p:cNvSpPr txBox="1">
                <a:spLocks noRot="1" noChangeAspect="1" noMove="1" noResize="1" noEditPoints="1" noAdjustHandles="1" noChangeArrowheads="1" noChangeShapeType="1" noTextEdit="1"/>
              </p:cNvSpPr>
              <p:nvPr/>
            </p:nvSpPr>
            <p:spPr>
              <a:xfrm>
                <a:off x="906235" y="1134156"/>
                <a:ext cx="10858500" cy="4716932"/>
              </a:xfrm>
              <a:prstGeom prst="rect">
                <a:avLst/>
              </a:prstGeom>
              <a:blipFill>
                <a:blip r:embed="rId3"/>
                <a:stretch>
                  <a:fillRect l="-618" t="-258" b="-7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986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4AE5F8F-23C3-49DC-AE8A-6DFD83676344}"/>
              </a:ext>
            </a:extLst>
          </p:cNvPr>
          <p:cNvSpPr/>
          <p:nvPr/>
        </p:nvSpPr>
        <p:spPr bwMode="auto">
          <a:xfrm>
            <a:off x="1216934" y="3310397"/>
            <a:ext cx="9353096" cy="2970658"/>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设计方案</a:t>
            </a:r>
            <a:r>
              <a:rPr lang="en-US" altLang="zh-CN" dirty="0"/>
              <a:t>——&lt;CLS&gt;</a:t>
            </a:r>
            <a:r>
              <a:rPr lang="zh-CN" altLang="en-US" dirty="0"/>
              <a:t>嵌入</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16</a:t>
            </a:fld>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8FB8A1-EDA3-4E18-BDFE-A022EB4FF344}"/>
                  </a:ext>
                </a:extLst>
              </p:cNvPr>
              <p:cNvSpPr txBox="1"/>
              <p:nvPr/>
            </p:nvSpPr>
            <p:spPr>
              <a:xfrm>
                <a:off x="1419000" y="3310397"/>
                <a:ext cx="8515893" cy="3225114"/>
              </a:xfrm>
              <a:prstGeom prst="rect">
                <a:avLst/>
              </a:prstGeom>
              <a:noFill/>
            </p:spPr>
            <p:txBody>
              <a:bodyPr wrap="square" rtlCol="0">
                <a:spAutoFit/>
              </a:bodyPr>
              <a:lstStyle/>
              <a:p>
                <a:pPr>
                  <a:lnSpc>
                    <a:spcPct val="150000"/>
                  </a:lnSpc>
                  <a:spcAft>
                    <a:spcPts val="600"/>
                  </a:spcAft>
                </a:pPr>
                <a:r>
                  <a:rPr lang="en-US" altLang="zh-CN" sz="2000" dirty="0">
                    <a:latin typeface="宋体" panose="02010600030101010101" pitchFamily="2" charset="-122"/>
                    <a:ea typeface="宋体" panose="02010600030101010101" pitchFamily="2" charset="-122"/>
                  </a:rPr>
                  <a:t>&lt;CLS&gt;</a:t>
                </a:r>
                <a:r>
                  <a:rPr lang="zh-CN" altLang="en-US" sz="2000" dirty="0">
                    <a:latin typeface="宋体" panose="02010600030101010101" pitchFamily="2" charset="-122"/>
                    <a:ea typeface="宋体" panose="02010600030101010101" pitchFamily="2" charset="-122"/>
                  </a:rPr>
                  <a:t>嵌入作为</a:t>
                </a:r>
                <a:r>
                  <a:rPr lang="en-US" altLang="zh-CN" sz="2000" dirty="0">
                    <a:latin typeface="宋体" panose="02010600030101010101" pitchFamily="2" charset="-122"/>
                    <a:ea typeface="宋体" panose="02010600030101010101" pitchFamily="2" charset="-122"/>
                  </a:rPr>
                  <a:t>GNNs</a:t>
                </a:r>
                <a:r>
                  <a:rPr lang="zh-CN" altLang="en-US" sz="2000" dirty="0">
                    <a:latin typeface="宋体" panose="02010600030101010101" pitchFamily="2" charset="-122"/>
                    <a:ea typeface="宋体" panose="02010600030101010101" pitchFamily="2" charset="-122"/>
                  </a:rPr>
                  <a:t>的“读出”函数。</a:t>
                </a:r>
                <a:endParaRPr lang="en-US" altLang="zh-CN" sz="2000" dirty="0">
                  <a:latin typeface="宋体" panose="02010600030101010101" pitchFamily="2" charset="-122"/>
                  <a:ea typeface="宋体" panose="02010600030101010101" pitchFamily="2" charset="-122"/>
                </a:endParaRPr>
              </a:p>
              <a:p>
                <a:pPr>
                  <a:lnSpc>
                    <a:spcPct val="150000"/>
                  </a:lnSpc>
                  <a:spcAft>
                    <a:spcPts val="600"/>
                  </a:spcAft>
                </a:pPr>
                <a:r>
                  <a:rPr lang="zh-CN" altLang="en-US" sz="2000" dirty="0">
                    <a:latin typeface="宋体" panose="02010600030101010101" pitchFamily="2" charset="-122"/>
                    <a:ea typeface="宋体" panose="02010600030101010101" pitchFamily="2" charset="-122"/>
                  </a:rPr>
                  <a:t>① </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子网络之前，在序列中加入一个可学习的嵌入向量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&lt;</m:t>
                        </m:r>
                        <m:r>
                          <a:rPr lang="en-US" altLang="zh-CN" sz="2000" i="1">
                            <a:latin typeface="Cambria Math" panose="02040503050406030204" pitchFamily="18" charset="0"/>
                          </a:rPr>
                          <m:t>𝐶𝐿𝑆</m:t>
                        </m:r>
                        <m:r>
                          <a:rPr lang="en-US" altLang="zh-CN" sz="2000" i="1">
                            <a:latin typeface="Cambria Math" panose="02040503050406030204" pitchFamily="18" charset="0"/>
                          </a:rPr>
                          <m:t>&gt;</m:t>
                        </m:r>
                      </m:sub>
                    </m:sSub>
                  </m:oMath>
                </a14:m>
                <a:endParaRPr lang="en-US" altLang="zh-CN" sz="2000" dirty="0">
                  <a:latin typeface="宋体" panose="02010600030101010101" pitchFamily="2" charset="-122"/>
                  <a:ea typeface="宋体" panose="02010600030101010101" pitchFamily="2" charset="-122"/>
                </a:endParaRPr>
              </a:p>
              <a:p>
                <a:pPr>
                  <a:lnSpc>
                    <a:spcPct val="150000"/>
                  </a:lnSpc>
                  <a:spcAft>
                    <a:spcPts val="600"/>
                  </a:spcAft>
                </a:pPr>
                <a:r>
                  <a:rPr lang="zh-CN" altLang="en-US" sz="2000" dirty="0">
                    <a:latin typeface="宋体" panose="02010600030101010101" pitchFamily="2" charset="-122"/>
                    <a:ea typeface="宋体" panose="02010600030101010101" pitchFamily="2" charset="-122"/>
                  </a:rPr>
                  <a:t>② 取</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子网络的第一个嵌入输出 </a:t>
                </a:r>
                <a14:m>
                  <m:oMath xmlns:m="http://schemas.openxmlformats.org/officeDocument/2006/math">
                    <m:sSub>
                      <m:sSubPr>
                        <m:ctrlPr>
                          <a:rPr lang="zh-CN" altLang="zh-CN" sz="2000" b="1" i="1">
                            <a:latin typeface="Cambria Math" panose="02040503050406030204" pitchFamily="18" charset="0"/>
                          </a:rPr>
                        </m:ctrlPr>
                      </m:sSubPr>
                      <m:e>
                        <m:acc>
                          <m:accPr>
                            <m:chr m:val="̅"/>
                            <m:ctrlPr>
                              <a:rPr lang="zh-CN" altLang="zh-CN" sz="2000" b="1" i="1">
                                <a:latin typeface="Cambria Math" panose="02040503050406030204" pitchFamily="18" charset="0"/>
                              </a:rPr>
                            </m:ctrlPr>
                          </m:accPr>
                          <m:e>
                            <m:r>
                              <a:rPr lang="en-US" altLang="zh-CN" sz="2000" b="1" i="1">
                                <a:latin typeface="Cambria Math" panose="02040503050406030204" pitchFamily="18" charset="0"/>
                              </a:rPr>
                              <m:t>𝒉</m:t>
                            </m:r>
                          </m:e>
                        </m:acc>
                      </m:e>
                      <m:sub>
                        <m:r>
                          <a:rPr lang="en-US" altLang="zh-CN" sz="2000" b="1" i="1">
                            <a:latin typeface="Cambria Math" panose="02040503050406030204" pitchFamily="18" charset="0"/>
                          </a:rPr>
                          <m:t>&lt;</m:t>
                        </m:r>
                        <m:r>
                          <a:rPr lang="en-US" altLang="zh-CN" sz="2000" b="1" i="1">
                            <a:latin typeface="Cambria Math" panose="02040503050406030204" pitchFamily="18" charset="0"/>
                          </a:rPr>
                          <m:t>𝑪𝑳𝑺</m:t>
                        </m:r>
                        <m:r>
                          <a:rPr lang="en-US" altLang="zh-CN" sz="2000" b="1" i="1">
                            <a:latin typeface="Cambria Math" panose="02040503050406030204" pitchFamily="18" charset="0"/>
                          </a:rPr>
                          <m:t>&gt;</m:t>
                        </m:r>
                      </m:sub>
                    </m:sSub>
                  </m:oMath>
                </a14:m>
                <a:r>
                  <a:rPr lang="zh-CN" altLang="en-US" sz="2000" dirty="0">
                    <a:latin typeface="宋体" panose="02010600030101010101" pitchFamily="2" charset="-122"/>
                    <a:ea typeface="宋体" panose="02010600030101010101" pitchFamily="2" charset="-122"/>
                  </a:rPr>
                  <a:t>作为全图的表示</a:t>
                </a:r>
                <a:endParaRPr lang="en-US" altLang="zh-CN" sz="2000" dirty="0">
                  <a:latin typeface="宋体" panose="02010600030101010101" pitchFamily="2" charset="-122"/>
                  <a:ea typeface="宋体" panose="02010600030101010101" pitchFamily="2" charset="-122"/>
                </a:endParaRPr>
              </a:p>
              <a:p>
                <a:pPr>
                  <a:lnSpc>
                    <a:spcPct val="150000"/>
                  </a:lnSpc>
                  <a:spcAft>
                    <a:spcPts val="600"/>
                  </a:spcAft>
                </a:pPr>
                <a:r>
                  <a:rPr lang="zh-CN" altLang="en-US" sz="2000" dirty="0">
                    <a:latin typeface="宋体" panose="02010600030101010101" pitchFamily="2" charset="-122"/>
                    <a:ea typeface="宋体" panose="02010600030101010101" pitchFamily="2" charset="-122"/>
                  </a:rPr>
                  <a:t>③ </a:t>
                </a:r>
                <a14:m>
                  <m:oMath xmlns:m="http://schemas.openxmlformats.org/officeDocument/2006/math">
                    <m:sSub>
                      <m:sSubPr>
                        <m:ctrlPr>
                          <a:rPr lang="zh-CN" altLang="zh-CN" sz="2000" b="1" i="1" smtClean="0">
                            <a:latin typeface="Cambria Math" panose="02040503050406030204" pitchFamily="18" charset="0"/>
                          </a:rPr>
                        </m:ctrlPr>
                      </m:sSubPr>
                      <m:e>
                        <m:acc>
                          <m:accPr>
                            <m:chr m:val="̅"/>
                            <m:ctrlPr>
                              <a:rPr lang="zh-CN" altLang="zh-CN" sz="2000" b="1" i="1">
                                <a:latin typeface="Cambria Math" panose="02040503050406030204" pitchFamily="18" charset="0"/>
                              </a:rPr>
                            </m:ctrlPr>
                          </m:accPr>
                          <m:e>
                            <m:r>
                              <a:rPr lang="en-US" altLang="zh-CN" sz="2000" b="1" i="1">
                                <a:latin typeface="Cambria Math" panose="02040503050406030204" pitchFamily="18" charset="0"/>
                              </a:rPr>
                              <m:t>𝒉</m:t>
                            </m:r>
                          </m:e>
                        </m:acc>
                      </m:e>
                      <m:sub>
                        <m:r>
                          <a:rPr lang="en-US" altLang="zh-CN" sz="2000" b="1" i="1">
                            <a:latin typeface="Cambria Math" panose="02040503050406030204" pitchFamily="18" charset="0"/>
                          </a:rPr>
                          <m:t>&lt;</m:t>
                        </m:r>
                        <m:r>
                          <a:rPr lang="en-US" altLang="zh-CN" sz="2000" b="1" i="1">
                            <a:latin typeface="Cambria Math" panose="02040503050406030204" pitchFamily="18" charset="0"/>
                          </a:rPr>
                          <m:t>𝑪𝑳𝑺</m:t>
                        </m:r>
                        <m:r>
                          <a:rPr lang="en-US" altLang="zh-CN" sz="2000" b="1" i="1">
                            <a:latin typeface="Cambria Math" panose="02040503050406030204" pitchFamily="18" charset="0"/>
                          </a:rPr>
                          <m:t>&gt;</m:t>
                        </m:r>
                      </m:sub>
                    </m:sSub>
                  </m:oMath>
                </a14:m>
                <a:r>
                  <a:rPr lang="zh-CN" altLang="en-US" sz="2000" dirty="0">
                    <a:latin typeface="宋体" panose="02010600030101010101" pitchFamily="2" charset="-122"/>
                    <a:ea typeface="宋体" panose="02010600030101010101" pitchFamily="2" charset="-122"/>
                  </a:rPr>
                  <a:t>全图表示</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线性变换、</a:t>
                </a:r>
                <a:r>
                  <a:rPr lang="en-US" altLang="zh-CN" sz="2000" dirty="0" err="1">
                    <a:latin typeface="宋体" panose="02010600030101010101" pitchFamily="2" charset="-122"/>
                    <a:ea typeface="宋体" panose="02010600030101010101" pitchFamily="2" charset="-122"/>
                  </a:rPr>
                  <a:t>softmax</a:t>
                </a:r>
                <a:r>
                  <a:rPr lang="zh-CN" altLang="en-US" sz="2000" dirty="0">
                    <a:latin typeface="宋体" panose="02010600030101010101" pitchFamily="2" charset="-122"/>
                    <a:ea typeface="宋体" panose="02010600030101010101" pitchFamily="2" charset="-122"/>
                  </a:rPr>
                  <a:t>操作</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得到预测结果。</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𝑾</m:t>
                          </m:r>
                        </m:e>
                        <m: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𝒐𝒖𝒕</m:t>
                          </m:r>
                        </m:sup>
                      </m:sSup>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𝒉</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𝑪𝑳𝑺</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&gt;</m:t>
                          </m:r>
                        </m:sub>
                        <m: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𝑻𝑭</m:t>
                              </m:r>
                            </m:sub>
                          </m:sSub>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3C8FB8A1-EDA3-4E18-BDFE-A022EB4FF344}"/>
                  </a:ext>
                </a:extLst>
              </p:cNvPr>
              <p:cNvSpPr txBox="1">
                <a:spLocks noRot="1" noChangeAspect="1" noMove="1" noResize="1" noEditPoints="1" noAdjustHandles="1" noChangeArrowheads="1" noChangeShapeType="1" noTextEdit="1"/>
              </p:cNvSpPr>
              <p:nvPr/>
            </p:nvSpPr>
            <p:spPr>
              <a:xfrm>
                <a:off x="1419000" y="3310397"/>
                <a:ext cx="8515893" cy="3225114"/>
              </a:xfrm>
              <a:prstGeom prst="rect">
                <a:avLst/>
              </a:prstGeom>
              <a:blipFill>
                <a:blip r:embed="rId4"/>
                <a:stretch>
                  <a:fillRect l="-78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98A68C0-2290-451C-8F64-1694A0375310}"/>
              </a:ext>
            </a:extLst>
          </p:cNvPr>
          <p:cNvPicPr>
            <a:picLocks noChangeAspect="1"/>
          </p:cNvPicPr>
          <p:nvPr/>
        </p:nvPicPr>
        <p:blipFill>
          <a:blip r:embed="rId5"/>
          <a:stretch>
            <a:fillRect/>
          </a:stretch>
        </p:blipFill>
        <p:spPr>
          <a:xfrm>
            <a:off x="2655355" y="1223105"/>
            <a:ext cx="6043184" cy="1950889"/>
          </a:xfrm>
          <a:prstGeom prst="rect">
            <a:avLst/>
          </a:prstGeom>
        </p:spPr>
      </p:pic>
    </p:spTree>
    <p:extLst>
      <p:ext uri="{BB962C8B-B14F-4D97-AF65-F5344CB8AC3E}">
        <p14:creationId xmlns:p14="http://schemas.microsoft.com/office/powerpoint/2010/main" val="4138060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实验结果</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r>
              <a:rPr lang="en-US" altLang="zh-CN" sz="1000" dirty="0">
                <a:solidFill>
                  <a:prstClr val="white">
                    <a:lumMod val="75000"/>
                  </a:prstClr>
                </a:solidFill>
                <a:cs typeface="+mn-ea"/>
              </a:rPr>
              <a:t>Experimental Result</a:t>
            </a: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97634C0-3B42-492A-B7C8-9732BE149545}"/>
              </a:ext>
            </a:extLst>
          </p:cNvPr>
          <p:cNvSpPr/>
          <p:nvPr/>
        </p:nvSpPr>
        <p:spPr bwMode="auto">
          <a:xfrm>
            <a:off x="636860" y="973138"/>
            <a:ext cx="10888389" cy="1193119"/>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实验结果</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18</a:t>
            </a:fld>
            <a:endParaRPr lang="zh-CN" altLang="en-US" dirty="0"/>
          </a:p>
        </p:txBody>
      </p:sp>
      <p:sp>
        <p:nvSpPr>
          <p:cNvPr id="5" name="文本框 4">
            <a:extLst>
              <a:ext uri="{FF2B5EF4-FFF2-40B4-BE49-F238E27FC236}">
                <a16:creationId xmlns:a16="http://schemas.microsoft.com/office/drawing/2014/main" id="{3C8FB8A1-EDA3-4E18-BDFE-A022EB4FF344}"/>
              </a:ext>
            </a:extLst>
          </p:cNvPr>
          <p:cNvSpPr txBox="1"/>
          <p:nvPr/>
        </p:nvSpPr>
        <p:spPr>
          <a:xfrm>
            <a:off x="666750" y="1031607"/>
            <a:ext cx="10858500" cy="1015663"/>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① 数据集选取</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选取</a:t>
            </a:r>
            <a:r>
              <a:rPr lang="en-US" altLang="zh-CN" sz="2000" dirty="0" err="1">
                <a:latin typeface="宋体" panose="02010600030101010101" pitchFamily="2" charset="-122"/>
                <a:ea typeface="宋体" panose="02010600030101010101" pitchFamily="2" charset="-122"/>
              </a:rPr>
              <a:t>TUDatasets</a:t>
            </a:r>
            <a:r>
              <a:rPr lang="zh-CN" altLang="en-US" sz="2000" dirty="0">
                <a:latin typeface="宋体" panose="02010600030101010101" pitchFamily="2" charset="-122"/>
                <a:ea typeface="宋体" panose="02010600030101010101" pitchFamily="2" charset="-122"/>
              </a:rPr>
              <a:t>中的六个主流数据集，</a:t>
            </a:r>
            <a:r>
              <a:rPr lang="en-US" altLang="zh-CN" sz="2000" dirty="0">
                <a:latin typeface="宋体" panose="02010600030101010101" pitchFamily="2" charset="-122"/>
                <a:ea typeface="宋体" panose="02010600030101010101" pitchFamily="2" charset="-122"/>
              </a:rPr>
              <a:t>NCI1</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IMDB-BINARY</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PTC_FR</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MUTAG</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IMDB-MULTI</a:t>
            </a:r>
            <a:r>
              <a:rPr lang="zh-CN" altLang="en-US" sz="2000" dirty="0">
                <a:latin typeface="宋体" panose="02010600030101010101" pitchFamily="2" charset="-122"/>
                <a:ea typeface="宋体" panose="02010600030101010101" pitchFamily="2" charset="-122"/>
              </a:rPr>
              <a:t>以及</a:t>
            </a:r>
            <a:r>
              <a:rPr lang="en-US" altLang="zh-CN" sz="2000" dirty="0">
                <a:latin typeface="宋体" panose="02010600030101010101" pitchFamily="2" charset="-122"/>
                <a:ea typeface="宋体" panose="02010600030101010101" pitchFamily="2" charset="-122"/>
              </a:rPr>
              <a:t>Mutagenicity</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p:txBody>
      </p:sp>
      <p:pic>
        <p:nvPicPr>
          <p:cNvPr id="12" name="图片 11">
            <a:extLst>
              <a:ext uri="{FF2B5EF4-FFF2-40B4-BE49-F238E27FC236}">
                <a16:creationId xmlns:a16="http://schemas.microsoft.com/office/drawing/2014/main" id="{5A649D1F-1D0F-413B-B43C-E79137D48D94}"/>
              </a:ext>
            </a:extLst>
          </p:cNvPr>
          <p:cNvPicPr>
            <a:picLocks noChangeAspect="1"/>
          </p:cNvPicPr>
          <p:nvPr/>
        </p:nvPicPr>
        <p:blipFill>
          <a:blip r:embed="rId4"/>
          <a:stretch>
            <a:fillRect/>
          </a:stretch>
        </p:blipFill>
        <p:spPr>
          <a:xfrm>
            <a:off x="1092030" y="2270866"/>
            <a:ext cx="10007939" cy="3591610"/>
          </a:xfrm>
          <a:prstGeom prst="rect">
            <a:avLst/>
          </a:prstGeom>
        </p:spPr>
      </p:pic>
    </p:spTree>
    <p:extLst>
      <p:ext uri="{BB962C8B-B14F-4D97-AF65-F5344CB8AC3E}">
        <p14:creationId xmlns:p14="http://schemas.microsoft.com/office/powerpoint/2010/main" val="2789979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2012DFF-DECC-4FC3-92CB-94392C0D9818}"/>
              </a:ext>
            </a:extLst>
          </p:cNvPr>
          <p:cNvSpPr/>
          <p:nvPr/>
        </p:nvSpPr>
        <p:spPr bwMode="auto">
          <a:xfrm>
            <a:off x="624839" y="1151349"/>
            <a:ext cx="5255079" cy="4213171"/>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实验结果</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19</a:t>
            </a:fld>
            <a:endParaRPr lang="zh-CN" altLang="en-US" dirty="0"/>
          </a:p>
        </p:txBody>
      </p:sp>
      <p:sp>
        <p:nvSpPr>
          <p:cNvPr id="5" name="文本框 4">
            <a:extLst>
              <a:ext uri="{FF2B5EF4-FFF2-40B4-BE49-F238E27FC236}">
                <a16:creationId xmlns:a16="http://schemas.microsoft.com/office/drawing/2014/main" id="{3C8FB8A1-EDA3-4E18-BDFE-A022EB4FF344}"/>
              </a:ext>
            </a:extLst>
          </p:cNvPr>
          <p:cNvSpPr txBox="1"/>
          <p:nvPr/>
        </p:nvSpPr>
        <p:spPr>
          <a:xfrm>
            <a:off x="631189" y="1151350"/>
            <a:ext cx="5255079" cy="4093428"/>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② 评价指标</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准确率、</a:t>
            </a:r>
            <a:r>
              <a:rPr lang="en-US" altLang="zh-CN" sz="2000" dirty="0">
                <a:latin typeface="宋体" panose="02010600030101010101" pitchFamily="2" charset="-122"/>
                <a:ea typeface="宋体" panose="02010600030101010101" pitchFamily="2" charset="-122"/>
              </a:rPr>
              <a:t>F1 Score</a:t>
            </a:r>
            <a:r>
              <a:rPr lang="zh-CN" altLang="en-US" sz="2000" dirty="0">
                <a:latin typeface="宋体" panose="02010600030101010101" pitchFamily="2" charset="-122"/>
                <a:ea typeface="宋体" panose="02010600030101010101" pitchFamily="2" charset="-122"/>
              </a:rPr>
              <a:t>以及</a:t>
            </a:r>
            <a:r>
              <a:rPr lang="en-US" altLang="zh-CN" sz="2000" dirty="0">
                <a:latin typeface="宋体" panose="02010600030101010101" pitchFamily="2" charset="-122"/>
                <a:ea typeface="宋体" panose="02010600030101010101" pitchFamily="2" charset="-122"/>
              </a:rPr>
              <a:t>AUC</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Area Under Curve</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③ 对比方法</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GCN</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Graph Convolutional Network</a:t>
            </a:r>
            <a:r>
              <a:rPr lang="zh-CN" altLang="en-US" sz="2000"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GAT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Graph Attention Network</a:t>
            </a:r>
            <a:r>
              <a:rPr lang="zh-CN" altLang="en-US" sz="2000"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GIN</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Graph Isomorphism Network</a:t>
            </a:r>
            <a:r>
              <a:rPr lang="zh-CN" altLang="en-US" sz="2000" dirty="0">
                <a:latin typeface="宋体" panose="02010600030101010101" pitchFamily="2" charset="-122"/>
                <a:ea typeface="宋体" panose="02010600030101010101" pitchFamily="2" charset="-122"/>
              </a:rPr>
              <a:t>）以及</a:t>
            </a:r>
            <a:r>
              <a:rPr lang="en-US" altLang="zh-CN" sz="2000" b="1" dirty="0" err="1">
                <a:latin typeface="宋体" panose="02010600030101010101" pitchFamily="2" charset="-122"/>
                <a:ea typeface="宋体" panose="02010600030101010101" pitchFamily="2" charset="-122"/>
              </a:rPr>
              <a:t>GraphSAGE</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④ 实验设计</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   采用一次十折交叉验证的方式进行实验（划分测试集、验证集、测试集为</a:t>
            </a: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FD5D20C6-11DB-4D33-A7D5-018182AEE153}"/>
              </a:ext>
            </a:extLst>
          </p:cNvPr>
          <p:cNvPicPr>
            <a:picLocks noChangeAspect="1"/>
          </p:cNvPicPr>
          <p:nvPr/>
        </p:nvPicPr>
        <p:blipFill rotWithShape="1">
          <a:blip r:embed="rId4"/>
          <a:srcRect l="3469" b="1367"/>
          <a:stretch/>
        </p:blipFill>
        <p:spPr>
          <a:xfrm>
            <a:off x="6019800" y="1042913"/>
            <a:ext cx="6013672" cy="4772173"/>
          </a:xfrm>
          <a:prstGeom prst="rect">
            <a:avLst/>
          </a:prstGeom>
        </p:spPr>
      </p:pic>
    </p:spTree>
    <p:extLst>
      <p:ext uri="{BB962C8B-B14F-4D97-AF65-F5344CB8AC3E}">
        <p14:creationId xmlns:p14="http://schemas.microsoft.com/office/powerpoint/2010/main" val="233443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课题背景</a:t>
            </a:r>
          </a:p>
        </p:txBody>
      </p:sp>
      <p:sp>
        <p:nvSpPr>
          <p:cNvPr id="57" name="文本框 56">
            <a:extLst>
              <a:ext uri="{FF2B5EF4-FFF2-40B4-BE49-F238E27FC236}">
                <a16:creationId xmlns:a16="http://schemas.microsoft.com/office/drawing/2014/main" id="{869C50FF-AAAC-4AC9-A454-CFF0E4B19F00}"/>
              </a:ext>
            </a:extLst>
          </p:cNvPr>
          <p:cNvSpPr txBox="1"/>
          <p:nvPr/>
        </p:nvSpPr>
        <p:spPr>
          <a:xfrm>
            <a:off x="7870493" y="1761539"/>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调研综述</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8136855" y="2710152"/>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设计方案</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id="{7486EF1D-DCAA-4629-8A3D-09363BDD6388}"/>
              </a:ext>
            </a:extLst>
          </p:cNvPr>
          <p:cNvSpPr txBox="1"/>
          <p:nvPr/>
        </p:nvSpPr>
        <p:spPr>
          <a:xfrm>
            <a:off x="8136855" y="3658765"/>
            <a:ext cx="27740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实验结果</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870493" y="4607378"/>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dirty="0">
                <a:ln>
                  <a:noFill/>
                </a:ln>
                <a:solidFill>
                  <a:srgbClr val="445437"/>
                </a:solidFill>
                <a:effectLst/>
                <a:uLnTx/>
                <a:uFillTx/>
                <a:latin typeface="Microsoft YaHei"/>
                <a:ea typeface="Microsoft YaHei"/>
                <a:cs typeface="+mn-ea"/>
              </a:rPr>
              <a:t>总结与展望</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37602" y="175810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37602" y="4603941"/>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163048" y="1668314"/>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349460" y="261746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49460" y="35624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163048" y="4507318"/>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D47C30E-8FF7-4D84-89DA-5133854F2D32}"/>
              </a:ext>
            </a:extLst>
          </p:cNvPr>
          <p:cNvSpPr/>
          <p:nvPr/>
        </p:nvSpPr>
        <p:spPr bwMode="auto">
          <a:xfrm>
            <a:off x="636860" y="938424"/>
            <a:ext cx="10888390" cy="1169850"/>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实验结果</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20</a:t>
            </a:fld>
            <a:endParaRPr lang="zh-CN" altLang="en-US" dirty="0"/>
          </a:p>
        </p:txBody>
      </p:sp>
      <p:sp>
        <p:nvSpPr>
          <p:cNvPr id="5" name="文本框 4">
            <a:extLst>
              <a:ext uri="{FF2B5EF4-FFF2-40B4-BE49-F238E27FC236}">
                <a16:creationId xmlns:a16="http://schemas.microsoft.com/office/drawing/2014/main" id="{3C8FB8A1-EDA3-4E18-BDFE-A022EB4FF344}"/>
              </a:ext>
            </a:extLst>
          </p:cNvPr>
          <p:cNvSpPr txBox="1"/>
          <p:nvPr/>
        </p:nvSpPr>
        <p:spPr>
          <a:xfrm>
            <a:off x="666750" y="1031607"/>
            <a:ext cx="10858500" cy="1015663"/>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⑤ 对比实验结果（准确率、</a:t>
            </a:r>
            <a:r>
              <a:rPr lang="en-US" altLang="zh-CN" sz="2000" dirty="0">
                <a:latin typeface="宋体" panose="02010600030101010101" pitchFamily="2" charset="-122"/>
                <a:ea typeface="宋体" panose="02010600030101010101" pitchFamily="2" charset="-122"/>
              </a:rPr>
              <a:t>F1 Score</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AUC</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en-US" altLang="zh-CN" sz="2000" dirty="0" err="1">
                <a:latin typeface="宋体" panose="02010600030101010101" pitchFamily="2" charset="-122"/>
                <a:ea typeface="宋体" panose="02010600030101010101" pitchFamily="2" charset="-122"/>
              </a:rPr>
              <a:t>GraphTrans</a:t>
            </a:r>
            <a:r>
              <a:rPr lang="zh-CN" altLang="en-US" sz="2000" dirty="0">
                <a:latin typeface="宋体" panose="02010600030101010101" pitchFamily="2" charset="-122"/>
                <a:ea typeface="宋体" panose="02010600030101010101" pitchFamily="2" charset="-122"/>
              </a:rPr>
              <a:t>能够适应图分类任务，并且取得良好的表现；同时，</a:t>
            </a:r>
            <a:r>
              <a:rPr lang="en-US" altLang="zh-CN" sz="2000" dirty="0" err="1">
                <a:latin typeface="宋体" panose="02010600030101010101" pitchFamily="2" charset="-122"/>
                <a:ea typeface="宋体" panose="02010600030101010101" pitchFamily="2" charset="-122"/>
              </a:rPr>
              <a:t>GraphTrans</a:t>
            </a:r>
            <a:r>
              <a:rPr lang="zh-CN" altLang="en-US" sz="2000" dirty="0">
                <a:latin typeface="宋体" panose="02010600030101010101" pitchFamily="2" charset="-122"/>
                <a:ea typeface="宋体" panose="02010600030101010101" pitchFamily="2" charset="-122"/>
              </a:rPr>
              <a:t>能够在不同数据集上具有良好的稳定性。</a:t>
            </a:r>
            <a:endParaRPr lang="en-US" altLang="zh-CN" sz="2000"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B4CEAAFE-0F24-410B-8F5F-E45176F372BE}"/>
              </a:ext>
            </a:extLst>
          </p:cNvPr>
          <p:cNvPicPr>
            <a:picLocks noChangeAspect="1"/>
          </p:cNvPicPr>
          <p:nvPr/>
        </p:nvPicPr>
        <p:blipFill>
          <a:blip r:embed="rId4"/>
          <a:stretch>
            <a:fillRect/>
          </a:stretch>
        </p:blipFill>
        <p:spPr>
          <a:xfrm>
            <a:off x="660400" y="2162704"/>
            <a:ext cx="5339136" cy="2134552"/>
          </a:xfrm>
          <a:prstGeom prst="rect">
            <a:avLst/>
          </a:prstGeom>
        </p:spPr>
      </p:pic>
      <p:pic>
        <p:nvPicPr>
          <p:cNvPr id="10" name="图片 9">
            <a:extLst>
              <a:ext uri="{FF2B5EF4-FFF2-40B4-BE49-F238E27FC236}">
                <a16:creationId xmlns:a16="http://schemas.microsoft.com/office/drawing/2014/main" id="{07AF4480-BF39-4D70-A9AE-9BC16BE3BB0E}"/>
              </a:ext>
            </a:extLst>
          </p:cNvPr>
          <p:cNvPicPr>
            <a:picLocks noChangeAspect="1"/>
          </p:cNvPicPr>
          <p:nvPr/>
        </p:nvPicPr>
        <p:blipFill>
          <a:blip r:embed="rId5"/>
          <a:stretch>
            <a:fillRect/>
          </a:stretch>
        </p:blipFill>
        <p:spPr>
          <a:xfrm>
            <a:off x="5999536" y="2193207"/>
            <a:ext cx="5493574" cy="2134552"/>
          </a:xfrm>
          <a:prstGeom prst="rect">
            <a:avLst/>
          </a:prstGeom>
        </p:spPr>
      </p:pic>
      <p:pic>
        <p:nvPicPr>
          <p:cNvPr id="12" name="图片 11">
            <a:extLst>
              <a:ext uri="{FF2B5EF4-FFF2-40B4-BE49-F238E27FC236}">
                <a16:creationId xmlns:a16="http://schemas.microsoft.com/office/drawing/2014/main" id="{AF19F419-1AD5-4944-ABC7-9EA1313642EC}"/>
              </a:ext>
            </a:extLst>
          </p:cNvPr>
          <p:cNvPicPr>
            <a:picLocks noChangeAspect="1"/>
          </p:cNvPicPr>
          <p:nvPr/>
        </p:nvPicPr>
        <p:blipFill>
          <a:blip r:embed="rId6"/>
          <a:stretch>
            <a:fillRect/>
          </a:stretch>
        </p:blipFill>
        <p:spPr>
          <a:xfrm>
            <a:off x="3252749" y="4358261"/>
            <a:ext cx="5493574" cy="2175121"/>
          </a:xfrm>
          <a:prstGeom prst="rect">
            <a:avLst/>
          </a:prstGeom>
        </p:spPr>
      </p:pic>
    </p:spTree>
    <p:extLst>
      <p:ext uri="{BB962C8B-B14F-4D97-AF65-F5344CB8AC3E}">
        <p14:creationId xmlns:p14="http://schemas.microsoft.com/office/powerpoint/2010/main" val="71222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5C1DA89-D51C-4CDE-A06F-D75D8FEAFB0D}"/>
              </a:ext>
            </a:extLst>
          </p:cNvPr>
          <p:cNvSpPr/>
          <p:nvPr/>
        </p:nvSpPr>
        <p:spPr bwMode="auto">
          <a:xfrm>
            <a:off x="636860" y="1031606"/>
            <a:ext cx="10888390" cy="1076667"/>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实验结果</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21</a:t>
            </a:fld>
            <a:endParaRPr lang="zh-CN" altLang="en-US" dirty="0"/>
          </a:p>
        </p:txBody>
      </p:sp>
      <p:sp>
        <p:nvSpPr>
          <p:cNvPr id="5" name="文本框 4">
            <a:extLst>
              <a:ext uri="{FF2B5EF4-FFF2-40B4-BE49-F238E27FC236}">
                <a16:creationId xmlns:a16="http://schemas.microsoft.com/office/drawing/2014/main" id="{3C8FB8A1-EDA3-4E18-BDFE-A022EB4FF344}"/>
              </a:ext>
            </a:extLst>
          </p:cNvPr>
          <p:cNvSpPr txBox="1"/>
          <p:nvPr/>
        </p:nvSpPr>
        <p:spPr>
          <a:xfrm>
            <a:off x="666750" y="1031607"/>
            <a:ext cx="10858500" cy="1261884"/>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⑥ 参数实验</a:t>
            </a:r>
            <a:endParaRPr lang="en-US" altLang="zh-CN" sz="2000" dirty="0">
              <a:latin typeface="宋体" panose="02010600030101010101" pitchFamily="2" charset="-122"/>
              <a:ea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参数实验在</a:t>
            </a:r>
            <a:r>
              <a:rPr lang="en-US" altLang="zh-CN" sz="1800" dirty="0">
                <a:effectLst/>
                <a:latin typeface="Times New Roman" panose="02020603050405020304" pitchFamily="18" charset="0"/>
                <a:ea typeface="宋体" panose="02010600030101010101" pitchFamily="2" charset="-122"/>
              </a:rPr>
              <a:t>NCI1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数据集和</a:t>
            </a:r>
            <a:r>
              <a:rPr lang="en-US" altLang="zh-CN" sz="1800" dirty="0">
                <a:effectLst/>
                <a:latin typeface="Times New Roman" panose="02020603050405020304" pitchFamily="18" charset="0"/>
                <a:ea typeface="宋体" panose="02010600030101010101" pitchFamily="2" charset="-122"/>
              </a:rPr>
              <a:t>IMDB-B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数据集上进行，</a:t>
            </a:r>
            <a:r>
              <a:rPr lang="en-US" altLang="zh-CN" sz="1800" dirty="0">
                <a:effectLst/>
                <a:latin typeface="Times New Roman" panose="02020603050405020304" pitchFamily="18" charset="0"/>
                <a:ea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模型层数选择从</a:t>
            </a:r>
            <a:r>
              <a:rPr lang="en-US" altLang="zh-CN" sz="1800" dirty="0">
                <a:effectLst/>
                <a:latin typeface="Times New Roman" panose="02020603050405020304" pitchFamily="18" charset="0"/>
                <a:ea typeface="宋体" panose="02010600030101010101" pitchFamily="2" charset="-122"/>
              </a:rPr>
              <a:t>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dirty="0">
                <a:latin typeface="Times New Roman" panose="02020603050405020304" pitchFamily="18" charset="0"/>
                <a:ea typeface="宋体" panose="02010600030101010101" pitchFamily="2" charset="-122"/>
                <a:cs typeface="Times New Roman" panose="02020603050405020304" pitchFamily="18" charset="0"/>
              </a:rPr>
              <a:t>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。其余实验环境与对比试验保持一致。</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D56ECFF9-34F0-4452-B3F8-E03054681165}"/>
              </a:ext>
            </a:extLst>
          </p:cNvPr>
          <p:cNvPicPr>
            <a:picLocks noChangeAspect="1"/>
          </p:cNvPicPr>
          <p:nvPr/>
        </p:nvPicPr>
        <p:blipFill>
          <a:blip r:embed="rId4"/>
          <a:stretch>
            <a:fillRect/>
          </a:stretch>
        </p:blipFill>
        <p:spPr>
          <a:xfrm>
            <a:off x="1268608" y="2293491"/>
            <a:ext cx="9624894" cy="3482642"/>
          </a:xfrm>
          <a:prstGeom prst="rect">
            <a:avLst/>
          </a:prstGeom>
        </p:spPr>
      </p:pic>
    </p:spTree>
    <p:extLst>
      <p:ext uri="{BB962C8B-B14F-4D97-AF65-F5344CB8AC3E}">
        <p14:creationId xmlns:p14="http://schemas.microsoft.com/office/powerpoint/2010/main" val="3148529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总结与展望</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r>
              <a:rPr lang="en-US" altLang="zh-CN" dirty="0">
                <a:solidFill>
                  <a:prstClr val="white">
                    <a:lumMod val="75000"/>
                  </a:prstClr>
                </a:solidFill>
                <a:cs typeface="+mn-ea"/>
              </a:rPr>
              <a:t>Summary and Prospect</a:t>
            </a:r>
            <a:endParaRPr lang="en-US" altLang="zh-CN" sz="10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srcRect l="24588" t="13433" r="24588" b="26261"/>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总结与展望</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23</a:t>
            </a:fld>
            <a:endParaRPr lang="zh-CN" altLang="en-US" dirty="0"/>
          </a:p>
        </p:txBody>
      </p:sp>
      <p:sp>
        <p:nvSpPr>
          <p:cNvPr id="5" name="文本框 4">
            <a:extLst>
              <a:ext uri="{FF2B5EF4-FFF2-40B4-BE49-F238E27FC236}">
                <a16:creationId xmlns:a16="http://schemas.microsoft.com/office/drawing/2014/main" id="{3C8FB8A1-EDA3-4E18-BDFE-A022EB4FF344}"/>
              </a:ext>
            </a:extLst>
          </p:cNvPr>
          <p:cNvSpPr txBox="1"/>
          <p:nvPr/>
        </p:nvSpPr>
        <p:spPr>
          <a:xfrm>
            <a:off x="666750" y="1119418"/>
            <a:ext cx="10858500" cy="5016758"/>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rPr>
              <a:t>总结：</a:t>
            </a:r>
            <a:endParaRPr lang="en-US" altLang="zh-CN" sz="2000" b="1"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① 提出图分类研究中，有效利用图拓扑特征信息的想法。</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② 研究图分类任务中，利用</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模型学习长距离节点依赖信息。</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③ 融合</a:t>
            </a:r>
            <a:r>
              <a:rPr lang="en-US" altLang="zh-CN" sz="2000" dirty="0">
                <a:latin typeface="宋体" panose="02010600030101010101" pitchFamily="2" charset="-122"/>
                <a:ea typeface="宋体" panose="02010600030101010101" pitchFamily="2" charset="-122"/>
              </a:rPr>
              <a:t>GCN</a:t>
            </a:r>
            <a:r>
              <a:rPr lang="zh-CN" altLang="en-US" sz="2000" dirty="0">
                <a:latin typeface="宋体" panose="02010600030101010101" pitchFamily="2" charset="-122"/>
                <a:ea typeface="宋体" panose="02010600030101010101" pitchFamily="2" charset="-122"/>
              </a:rPr>
              <a:t>与</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模型，综合利用邻域信息与长距离信息。</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④ 对比试验证明，图拓扑特征信息有助于提升图分类方法性能，</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模型在图分类任务中的可行性以及有效性。</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展望：</a:t>
            </a:r>
            <a:endParaRPr lang="en-US" altLang="zh-CN" sz="2000" b="1"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① </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模型已经是</a:t>
            </a:r>
            <a:r>
              <a:rPr lang="en-US" altLang="zh-CN" sz="2000" dirty="0">
                <a:latin typeface="宋体" panose="02010600030101010101" pitchFamily="2" charset="-122"/>
                <a:ea typeface="宋体" panose="02010600030101010101" pitchFamily="2" charset="-122"/>
              </a:rPr>
              <a:t>CV</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NLP</a:t>
            </a:r>
            <a:r>
              <a:rPr lang="zh-CN" altLang="en-US" sz="2000" dirty="0">
                <a:latin typeface="宋体" panose="02010600030101010101" pitchFamily="2" charset="-122"/>
                <a:ea typeface="宋体" panose="02010600030101010101" pitchFamily="2" charset="-122"/>
              </a:rPr>
              <a:t>领域的主导方法，不过目前主流的图分类任务排行榜中，</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都还没有取得较好的成绩，所以在这方面的研究还有待进一步探索。</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② 如何更有效地利用图拓扑特征信息，有待进一步研究。</a:t>
            </a:r>
            <a:endParaRPr lang="en-US" altLang="zh-CN" sz="2000" dirty="0">
              <a:latin typeface="宋体" panose="02010600030101010101" pitchFamily="2" charset="-122"/>
              <a:ea typeface="宋体" panose="02010600030101010101" pitchFamily="2" charset="-122"/>
            </a:endParaRPr>
          </a:p>
          <a:p>
            <a:endParaRPr lang="en-US" altLang="zh-CN"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6206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35D192-A8A9-4F44-BA34-142ED43E685A}"/>
              </a:ext>
            </a:extLst>
          </p:cNvPr>
          <p:cNvSpPr>
            <a:spLocks noGrp="1"/>
          </p:cNvSpPr>
          <p:nvPr>
            <p:ph type="body" sz="quarter" idx="11"/>
          </p:nvPr>
        </p:nvSpPr>
        <p:spPr/>
        <p:txBody>
          <a:bodyPr/>
          <a:lstStyle/>
          <a:p>
            <a:r>
              <a:rPr lang="zh-CN" altLang="en-US" dirty="0"/>
              <a:t>悉心指导！</a:t>
            </a:r>
          </a:p>
        </p:txBody>
      </p:sp>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p:txBody>
          <a:bodyPr/>
          <a:lstStyle/>
          <a:p>
            <a:r>
              <a:rPr lang="zh-CN" altLang="en-US" dirty="0"/>
              <a:t>感谢各位老师的</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a:extLst>
              <a:ext uri="{FF2B5EF4-FFF2-40B4-BE49-F238E27FC236}">
                <a16:creationId xmlns:a16="http://schemas.microsoft.com/office/drawing/2014/main" id="{7D5FA163-6CE9-4D33-8CBC-69C3D0A98232}"/>
              </a:ext>
            </a:extLst>
          </p:cNvPr>
          <p:cNvSpPr>
            <a:spLocks noGrp="1"/>
          </p:cNvSpPr>
          <p:nvPr>
            <p:ph type="body" sz="quarter" idx="17"/>
          </p:nvPr>
        </p:nvSpPr>
        <p:spPr/>
        <p:txBody>
          <a:bodyPr/>
          <a:lstStyle/>
          <a:p>
            <a:r>
              <a:rPr lang="en-US" altLang="zh-CN" spc="450" dirty="0"/>
              <a:t>Thanks For Your Guidance </a:t>
            </a: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叶宏庭</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7" name="矩形 6">
            <a:extLst>
              <a:ext uri="{FF2B5EF4-FFF2-40B4-BE49-F238E27FC236}">
                <a16:creationId xmlns:a16="http://schemas.microsoft.com/office/drawing/2014/main" id="{8D0E9929-D8BA-4D54-A01B-342B860B3AC4}"/>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a:t>
            </a:r>
            <a:r>
              <a:rPr lang="zh-CN" altLang="en-US" sz="2000" noProof="0" dirty="0">
                <a:solidFill>
                  <a:schemeClr val="accent2"/>
                </a:solidFill>
                <a:latin typeface="Arial"/>
                <a:cs typeface="+mn-ea"/>
              </a:rPr>
              <a:t>孔佑勇</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2022</a:t>
            </a:r>
            <a:r>
              <a:rPr kumimoji="0" lang="en-US" altLang="zh-CN" sz="2000" i="0" u="none" strike="noStrike" kern="1200" cap="none" spc="0" normalizeH="0" baseline="0" noProof="0">
                <a:ln>
                  <a:noFill/>
                </a:ln>
                <a:solidFill>
                  <a:schemeClr val="accent1"/>
                </a:solidFill>
                <a:effectLst/>
                <a:uLnTx/>
                <a:uFillTx/>
                <a:latin typeface="Arial"/>
                <a:cs typeface="+mn-ea"/>
              </a:rPr>
              <a:t>/06/10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课题背景</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dirty="0">
                <a:solidFill>
                  <a:prstClr val="white">
                    <a:lumMod val="75000"/>
                  </a:prstClr>
                </a:solidFill>
                <a:cs typeface="+mn-ea"/>
              </a:rPr>
              <a:t>Subject</a:t>
            </a:r>
            <a:r>
              <a:rPr lang="en-US" altLang="zh-CN" spc="500" dirty="0">
                <a:solidFill>
                  <a:prstClr val="white">
                    <a:lumMod val="75000"/>
                  </a:prstClr>
                </a:solidFill>
                <a:cs typeface="+mn-ea"/>
              </a:rPr>
              <a:t> Background</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DE6B291-562A-4490-86CD-25F3FDEBEF77}"/>
              </a:ext>
            </a:extLst>
          </p:cNvPr>
          <p:cNvSpPr/>
          <p:nvPr/>
        </p:nvSpPr>
        <p:spPr bwMode="auto">
          <a:xfrm>
            <a:off x="925000" y="1358109"/>
            <a:ext cx="5751561" cy="3050605"/>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选题背景</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4</a:t>
            </a:fld>
            <a:endParaRPr lang="zh-CN" altLang="en-US" dirty="0"/>
          </a:p>
        </p:txBody>
      </p:sp>
      <p:pic>
        <p:nvPicPr>
          <p:cNvPr id="6" name="图片 5">
            <a:extLst>
              <a:ext uri="{FF2B5EF4-FFF2-40B4-BE49-F238E27FC236}">
                <a16:creationId xmlns:a16="http://schemas.microsoft.com/office/drawing/2014/main" id="{0BCA2564-C588-444E-9154-81B1BAC50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9079" y="1100737"/>
            <a:ext cx="3745847" cy="2554545"/>
          </a:xfrm>
          <a:prstGeom prst="rect">
            <a:avLst/>
          </a:prstGeom>
        </p:spPr>
      </p:pic>
      <p:pic>
        <p:nvPicPr>
          <p:cNvPr id="9" name="图片 8">
            <a:extLst>
              <a:ext uri="{FF2B5EF4-FFF2-40B4-BE49-F238E27FC236}">
                <a16:creationId xmlns:a16="http://schemas.microsoft.com/office/drawing/2014/main" id="{5CA71480-CF58-40E3-87FE-11CCE311EA98}"/>
              </a:ext>
            </a:extLst>
          </p:cNvPr>
          <p:cNvPicPr>
            <a:picLocks noChangeAspect="1"/>
          </p:cNvPicPr>
          <p:nvPr/>
        </p:nvPicPr>
        <p:blipFill>
          <a:blip r:embed="rId5"/>
          <a:stretch>
            <a:fillRect/>
          </a:stretch>
        </p:blipFill>
        <p:spPr>
          <a:xfrm>
            <a:off x="7351037" y="3932944"/>
            <a:ext cx="3915962" cy="2170881"/>
          </a:xfrm>
          <a:prstGeom prst="rect">
            <a:avLst/>
          </a:prstGeom>
        </p:spPr>
      </p:pic>
      <p:sp>
        <p:nvSpPr>
          <p:cNvPr id="4" name="文本框 3">
            <a:extLst>
              <a:ext uri="{FF2B5EF4-FFF2-40B4-BE49-F238E27FC236}">
                <a16:creationId xmlns:a16="http://schemas.microsoft.com/office/drawing/2014/main" id="{0203C37A-28BB-47E3-9464-AF1CC1170628}"/>
              </a:ext>
            </a:extLst>
          </p:cNvPr>
          <p:cNvSpPr txBox="1"/>
          <p:nvPr/>
        </p:nvSpPr>
        <p:spPr>
          <a:xfrm>
            <a:off x="1074607" y="1357278"/>
            <a:ext cx="5601955" cy="3785652"/>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图数据 </a:t>
            </a:r>
            <a:r>
              <a:rPr lang="en-US" altLang="zh-CN" sz="2000" dirty="0">
                <a:latin typeface="宋体" panose="02010600030101010101" pitchFamily="2" charset="-122"/>
                <a:ea typeface="宋体" panose="02010600030101010101" pitchFamily="2" charset="-122"/>
              </a:rPr>
              <a:t>(graph data)</a:t>
            </a:r>
            <a:r>
              <a:rPr lang="zh-CN" altLang="en-US" sz="2000" dirty="0">
                <a:latin typeface="宋体" panose="02010600030101010101" pitchFamily="2" charset="-122"/>
                <a:ea typeface="宋体" panose="02010600030101010101" pitchFamily="2" charset="-122"/>
              </a:rPr>
              <a:t>在我们的日常生活中广泛存在，主要用于表示复合对象实例元素之间的复杂关系，例如引文网络、生物化学网络、社交网络和交通网络等。</a:t>
            </a:r>
            <a:endParaRPr lang="en-US" altLang="zh-CN" sz="2000" dirty="0">
              <a:latin typeface="宋体" panose="02010600030101010101" pitchFamily="2" charset="-122"/>
              <a:ea typeface="宋体" panose="02010600030101010101" pitchFamily="2" charset="-122"/>
            </a:endParaRPr>
          </a:p>
          <a:p>
            <a:r>
              <a:rPr lang="zh-CN" altLang="en-US" sz="2000" dirty="0">
                <a:solidFill>
                  <a:srgbClr val="FF0000"/>
                </a:solidFill>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图分类是机器学习和数据挖掘中被广泛研究的问题，并在计算机视觉，生物科学、神经科学等领域具有广泛的应用。例如，给定一个蛋白质的分子图，判断这个蛋白质是否是非酶的。给定一个化合物，判断化合物是诱变剂还是非诱变剂。</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sym typeface="Wingdings" panose="05000000000000000000" pitchFamily="2" charset="2"/>
            </a:endParaRPr>
          </a:p>
          <a:p>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0998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B843C17-B2E8-40C8-BD61-2DEAF0A59C20}"/>
              </a:ext>
            </a:extLst>
          </p:cNvPr>
          <p:cNvSpPr/>
          <p:nvPr/>
        </p:nvSpPr>
        <p:spPr bwMode="auto">
          <a:xfrm>
            <a:off x="783772" y="1186214"/>
            <a:ext cx="5105400" cy="3875643"/>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选题背景</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5</a:t>
            </a:fld>
            <a:endParaRPr lang="zh-CN" altLang="en-US" dirty="0"/>
          </a:p>
        </p:txBody>
      </p:sp>
      <p:pic>
        <p:nvPicPr>
          <p:cNvPr id="11" name="图片 10">
            <a:extLst>
              <a:ext uri="{FF2B5EF4-FFF2-40B4-BE49-F238E27FC236}">
                <a16:creationId xmlns:a16="http://schemas.microsoft.com/office/drawing/2014/main" id="{DB783559-0369-4689-95E4-4372F80DF8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639" y="1067467"/>
            <a:ext cx="4585283" cy="2377797"/>
          </a:xfrm>
          <a:prstGeom prst="rect">
            <a:avLst/>
          </a:prstGeom>
        </p:spPr>
      </p:pic>
      <p:pic>
        <p:nvPicPr>
          <p:cNvPr id="13" name="图片 12">
            <a:extLst>
              <a:ext uri="{FF2B5EF4-FFF2-40B4-BE49-F238E27FC236}">
                <a16:creationId xmlns:a16="http://schemas.microsoft.com/office/drawing/2014/main" id="{310040E7-DF3F-49A5-9C8C-E6053D4DC9E2}"/>
              </a:ext>
            </a:extLst>
          </p:cNvPr>
          <p:cNvPicPr>
            <a:picLocks noChangeAspect="1"/>
          </p:cNvPicPr>
          <p:nvPr/>
        </p:nvPicPr>
        <p:blipFill>
          <a:blip r:embed="rId5"/>
          <a:stretch>
            <a:fillRect/>
          </a:stretch>
        </p:blipFill>
        <p:spPr>
          <a:xfrm>
            <a:off x="6136069" y="3676887"/>
            <a:ext cx="5724960" cy="2113646"/>
          </a:xfrm>
          <a:prstGeom prst="rect">
            <a:avLst/>
          </a:prstGeom>
        </p:spPr>
      </p:pic>
      <p:sp>
        <p:nvSpPr>
          <p:cNvPr id="9" name="文本框 8">
            <a:extLst>
              <a:ext uri="{FF2B5EF4-FFF2-40B4-BE49-F238E27FC236}">
                <a16:creationId xmlns:a16="http://schemas.microsoft.com/office/drawing/2014/main" id="{FBB7732B-D473-428F-B500-32A57B079ED7}"/>
              </a:ext>
            </a:extLst>
          </p:cNvPr>
          <p:cNvSpPr txBox="1"/>
          <p:nvPr/>
        </p:nvSpPr>
        <p:spPr>
          <a:xfrm>
            <a:off x="905467" y="1186214"/>
            <a:ext cx="4771480" cy="4093428"/>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① 近年来，图神经网络（</a:t>
            </a:r>
            <a:r>
              <a:rPr lang="en-US" altLang="zh-CN" sz="2000" dirty="0">
                <a:latin typeface="宋体" panose="02010600030101010101" pitchFamily="2" charset="-122"/>
                <a:ea typeface="宋体" panose="02010600030101010101" pitchFamily="2" charset="-122"/>
              </a:rPr>
              <a:t>GNNs</a:t>
            </a:r>
            <a:r>
              <a:rPr lang="zh-CN" altLang="en-US" sz="2000" dirty="0">
                <a:latin typeface="宋体" panose="02010600030101010101" pitchFamily="2" charset="-122"/>
                <a:ea typeface="宋体" panose="02010600030101010101" pitchFamily="2" charset="-122"/>
              </a:rPr>
              <a:t>）被广泛用于解决图分类问题。</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② </a:t>
            </a:r>
            <a:r>
              <a:rPr lang="en-US" altLang="zh-CN" sz="2000" dirty="0">
                <a:latin typeface="宋体" panose="02010600030101010101" pitchFamily="2" charset="-122"/>
                <a:ea typeface="宋体" panose="02010600030101010101" pitchFamily="2" charset="-122"/>
              </a:rPr>
              <a:t>GNNs</a:t>
            </a:r>
            <a:r>
              <a:rPr lang="zh-CN" altLang="en-US" sz="2000" dirty="0">
                <a:latin typeface="宋体" panose="02010600030101010101" pitchFamily="2" charset="-122"/>
                <a:ea typeface="宋体" panose="02010600030101010101" pitchFamily="2" charset="-122"/>
              </a:rPr>
              <a:t>大多采用迭代邻域聚合方法，忽略了图的拓扑结构域中的特征。</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③ 图数据是非欧式数据，图的拓扑结构和图中每一个节点的特征都是重要属性。</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课题目标：充分利用图的拓扑结构信息，建立基于</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的图分类模型。</a:t>
            </a:r>
          </a:p>
          <a:p>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69259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调研综述</a:t>
            </a:r>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r>
              <a:rPr lang="en-US" altLang="zh-CN" dirty="0"/>
              <a:t>Survey Summary</a:t>
            </a:r>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2"/>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2FB5566-086A-4BB8-915D-9A5096F5C13F}"/>
              </a:ext>
            </a:extLst>
          </p:cNvPr>
          <p:cNvSpPr/>
          <p:nvPr/>
        </p:nvSpPr>
        <p:spPr bwMode="auto">
          <a:xfrm>
            <a:off x="660400" y="1110344"/>
            <a:ext cx="9898743" cy="1665513"/>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调研综述</a:t>
            </a:r>
            <a:r>
              <a:rPr lang="en-US" altLang="zh-CN" dirty="0"/>
              <a:t>—</a:t>
            </a:r>
            <a:r>
              <a:rPr lang="zh-CN" altLang="en-US" dirty="0"/>
              <a:t>图分类方法</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7</a:t>
            </a:fld>
            <a:endParaRPr lang="zh-CN" altLang="en-US" dirty="0"/>
          </a:p>
        </p:txBody>
      </p:sp>
      <p:sp>
        <p:nvSpPr>
          <p:cNvPr id="6" name="文本框 5">
            <a:extLst>
              <a:ext uri="{FF2B5EF4-FFF2-40B4-BE49-F238E27FC236}">
                <a16:creationId xmlns:a16="http://schemas.microsoft.com/office/drawing/2014/main" id="{3C8FB8A1-EDA3-4E18-BDFE-A022EB4FF344}"/>
              </a:ext>
            </a:extLst>
          </p:cNvPr>
          <p:cNvSpPr txBox="1"/>
          <p:nvPr/>
        </p:nvSpPr>
        <p:spPr>
          <a:xfrm>
            <a:off x="660400" y="1199101"/>
            <a:ext cx="10443029" cy="1323439"/>
          </a:xfrm>
          <a:prstGeom prst="rect">
            <a:avLst/>
          </a:prstGeom>
          <a:noFill/>
        </p:spPr>
        <p:txBody>
          <a:bodyPr wrap="square" rtlCol="0">
            <a:spAutoFit/>
          </a:bodyPr>
          <a:lstStyle/>
          <a:p>
            <a:pPr marL="457200" indent="-457200">
              <a:buAutoNum type="arabicPeriod"/>
            </a:pPr>
            <a:r>
              <a:rPr lang="zh-CN" altLang="en-US" sz="2000" dirty="0">
                <a:latin typeface="宋体" panose="02010600030101010101" pitchFamily="2" charset="-122"/>
                <a:ea typeface="宋体" panose="02010600030101010101" pitchFamily="2" charset="-122"/>
              </a:rPr>
              <a:t>基于相似度计算的图分类方法（图核方法、图匹配方法）：</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① 通过成对图相似度的计算对图进行分类。</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② 不够灵活且通常计算代价较大。</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③ 图的特征提取过程和图的分类是独立进行的</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因此无法针对具体任务进行优化。</a:t>
            </a:r>
            <a:endParaRPr lang="en-US" altLang="zh-CN" sz="2000" dirty="0">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74E2EBEA-9F8D-4B4C-ACA2-4354185813D2}"/>
              </a:ext>
            </a:extLst>
          </p:cNvPr>
          <p:cNvPicPr>
            <a:picLocks noChangeAspect="1"/>
          </p:cNvPicPr>
          <p:nvPr/>
        </p:nvPicPr>
        <p:blipFill>
          <a:blip r:embed="rId4"/>
          <a:stretch>
            <a:fillRect/>
          </a:stretch>
        </p:blipFill>
        <p:spPr>
          <a:xfrm>
            <a:off x="442686" y="3283810"/>
            <a:ext cx="5738357" cy="2103302"/>
          </a:xfrm>
          <a:prstGeom prst="rect">
            <a:avLst/>
          </a:prstGeom>
        </p:spPr>
      </p:pic>
      <p:pic>
        <p:nvPicPr>
          <p:cNvPr id="5" name="图片 4">
            <a:extLst>
              <a:ext uri="{FF2B5EF4-FFF2-40B4-BE49-F238E27FC236}">
                <a16:creationId xmlns:a16="http://schemas.microsoft.com/office/drawing/2014/main" id="{BBFCA3A3-C08F-4952-8358-7B35B77DEECC}"/>
              </a:ext>
            </a:extLst>
          </p:cNvPr>
          <p:cNvPicPr>
            <a:picLocks noChangeAspect="1"/>
          </p:cNvPicPr>
          <p:nvPr/>
        </p:nvPicPr>
        <p:blipFill>
          <a:blip r:embed="rId5"/>
          <a:stretch>
            <a:fillRect/>
          </a:stretch>
        </p:blipFill>
        <p:spPr>
          <a:xfrm>
            <a:off x="6311672" y="3216234"/>
            <a:ext cx="5539015" cy="2325774"/>
          </a:xfrm>
          <a:prstGeom prst="rect">
            <a:avLst/>
          </a:prstGeom>
        </p:spPr>
      </p:pic>
    </p:spTree>
    <p:extLst>
      <p:ext uri="{BB962C8B-B14F-4D97-AF65-F5344CB8AC3E}">
        <p14:creationId xmlns:p14="http://schemas.microsoft.com/office/powerpoint/2010/main" val="264721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36D102A-AFEE-464E-BF71-B2ACA6FFB428}"/>
              </a:ext>
            </a:extLst>
          </p:cNvPr>
          <p:cNvSpPr/>
          <p:nvPr/>
        </p:nvSpPr>
        <p:spPr bwMode="auto">
          <a:xfrm>
            <a:off x="660400" y="1042041"/>
            <a:ext cx="10704286" cy="1458383"/>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调研综述</a:t>
            </a:r>
            <a:r>
              <a:rPr lang="en-US" altLang="zh-CN" dirty="0"/>
              <a:t>—</a:t>
            </a:r>
            <a:r>
              <a:rPr lang="zh-CN" altLang="en-US" dirty="0"/>
              <a:t>图分类方法</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8</a:t>
            </a:fld>
            <a:endParaRPr lang="zh-CN" altLang="en-US" dirty="0"/>
          </a:p>
        </p:txBody>
      </p:sp>
      <p:sp>
        <p:nvSpPr>
          <p:cNvPr id="6" name="文本框 5">
            <a:extLst>
              <a:ext uri="{FF2B5EF4-FFF2-40B4-BE49-F238E27FC236}">
                <a16:creationId xmlns:a16="http://schemas.microsoft.com/office/drawing/2014/main" id="{3C8FB8A1-EDA3-4E18-BDFE-A022EB4FF344}"/>
              </a:ext>
            </a:extLst>
          </p:cNvPr>
          <p:cNvSpPr txBox="1"/>
          <p:nvPr/>
        </p:nvSpPr>
        <p:spPr>
          <a:xfrm>
            <a:off x="660400" y="1054556"/>
            <a:ext cx="10628086" cy="1323439"/>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rPr>
              <a:t>2. </a:t>
            </a:r>
            <a:r>
              <a:rPr lang="zh-CN" altLang="en-US" sz="2000" dirty="0">
                <a:latin typeface="宋体" panose="02010600030101010101" pitchFamily="2" charset="-122"/>
                <a:ea typeface="宋体" panose="02010600030101010101" pitchFamily="2" charset="-122"/>
              </a:rPr>
              <a:t>基于图神经网络的图分类方法：</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① 用深度学习方法建模图数据，卷积和池化两个重要算子。</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② 仍然存在许多问题和挑战。实验设置不同导致复现困难、泛化能力差、对图结构信息的利用等。</a:t>
            </a:r>
            <a:endParaRPr lang="en-US" altLang="zh-CN" sz="2000" dirty="0">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5BB552B8-EBD7-42D0-857A-2E1D53E17AEB}"/>
              </a:ext>
            </a:extLst>
          </p:cNvPr>
          <p:cNvPicPr>
            <a:picLocks noChangeAspect="1"/>
          </p:cNvPicPr>
          <p:nvPr/>
        </p:nvPicPr>
        <p:blipFill>
          <a:blip r:embed="rId4"/>
          <a:stretch>
            <a:fillRect/>
          </a:stretch>
        </p:blipFill>
        <p:spPr>
          <a:xfrm>
            <a:off x="5512162" y="3037114"/>
            <a:ext cx="6001473" cy="2677027"/>
          </a:xfrm>
          <a:prstGeom prst="rect">
            <a:avLst/>
          </a:prstGeom>
        </p:spPr>
      </p:pic>
      <p:pic>
        <p:nvPicPr>
          <p:cNvPr id="12" name="图片 11">
            <a:extLst>
              <a:ext uri="{FF2B5EF4-FFF2-40B4-BE49-F238E27FC236}">
                <a16:creationId xmlns:a16="http://schemas.microsoft.com/office/drawing/2014/main" id="{3AB334B8-EC7A-4B2F-8A72-B23368B8454C}"/>
              </a:ext>
            </a:extLst>
          </p:cNvPr>
          <p:cNvPicPr>
            <a:picLocks noChangeAspect="1"/>
          </p:cNvPicPr>
          <p:nvPr/>
        </p:nvPicPr>
        <p:blipFill>
          <a:blip r:embed="rId5"/>
          <a:stretch>
            <a:fillRect/>
          </a:stretch>
        </p:blipFill>
        <p:spPr>
          <a:xfrm>
            <a:off x="1216933" y="2576626"/>
            <a:ext cx="3853235" cy="3213717"/>
          </a:xfrm>
          <a:prstGeom prst="rect">
            <a:avLst/>
          </a:prstGeom>
        </p:spPr>
      </p:pic>
    </p:spTree>
    <p:extLst>
      <p:ext uri="{BB962C8B-B14F-4D97-AF65-F5344CB8AC3E}">
        <p14:creationId xmlns:p14="http://schemas.microsoft.com/office/powerpoint/2010/main" val="531622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271AFD6-DB5B-4CB5-8708-8EE4443D19FA}"/>
              </a:ext>
            </a:extLst>
          </p:cNvPr>
          <p:cNvSpPr/>
          <p:nvPr/>
        </p:nvSpPr>
        <p:spPr bwMode="auto">
          <a:xfrm>
            <a:off x="660400" y="1042041"/>
            <a:ext cx="10901084" cy="1938992"/>
          </a:xfrm>
          <a:prstGeom prst="rect">
            <a:avLst/>
          </a:prstGeom>
          <a:blipFill>
            <a:blip r:embed="rId3"/>
            <a:tile tx="0" ty="0" sx="100000" sy="100000" flip="none" algn="tl"/>
          </a:blipFill>
          <a:ln w="14288" cap="flat">
            <a:solidFill>
              <a:srgbClr val="B3B3B3"/>
            </a:solidFill>
            <a:prstDash val="solid"/>
            <a:miter lim="800000"/>
          </a:ln>
        </p:spPr>
        <p:txBody>
          <a:bodyPr vert="horz" wrap="square" lIns="91440" tIns="45720" rIns="91440" bIns="45720" numCol="1" anchor="t" anchorCtr="0" compatLnSpc="1"/>
          <a:lstStyle/>
          <a:p>
            <a:pPr algn="ctr"/>
            <a:r>
              <a:rPr lang="zh-CN" altLang="en-US" dirty="0">
                <a:latin typeface="+mn-ea"/>
              </a:rPr>
              <a:t> </a:t>
            </a:r>
          </a:p>
        </p:txBody>
      </p:sp>
      <p:sp>
        <p:nvSpPr>
          <p:cNvPr id="3" name="文本占位符 2">
            <a:extLst>
              <a:ext uri="{FF2B5EF4-FFF2-40B4-BE49-F238E27FC236}">
                <a16:creationId xmlns:a16="http://schemas.microsoft.com/office/drawing/2014/main" id="{6910EFAE-C8FA-436D-8F61-E91C8723F588}"/>
              </a:ext>
            </a:extLst>
          </p:cNvPr>
          <p:cNvSpPr>
            <a:spLocks noGrp="1"/>
          </p:cNvSpPr>
          <p:nvPr>
            <p:ph type="body" sz="quarter" idx="11"/>
          </p:nvPr>
        </p:nvSpPr>
        <p:spPr/>
        <p:txBody>
          <a:bodyPr/>
          <a:lstStyle/>
          <a:p>
            <a:r>
              <a:rPr lang="zh-CN" altLang="en-US" dirty="0"/>
              <a:t>调研综述</a:t>
            </a:r>
            <a:r>
              <a:rPr lang="en-US" altLang="zh-CN" dirty="0"/>
              <a:t>—</a:t>
            </a:r>
            <a:r>
              <a:rPr lang="zh-CN" altLang="en-US" dirty="0"/>
              <a:t>图分类方法</a:t>
            </a:r>
            <a:endParaRPr lang="en-US" altLang="zh-CN" dirty="0"/>
          </a:p>
        </p:txBody>
      </p:sp>
      <p:sp>
        <p:nvSpPr>
          <p:cNvPr id="8" name="日期占位符 7">
            <a:extLst>
              <a:ext uri="{FF2B5EF4-FFF2-40B4-BE49-F238E27FC236}">
                <a16:creationId xmlns:a16="http://schemas.microsoft.com/office/drawing/2014/main" id="{B01BDE69-A2D3-40FE-86D2-5C7A5A722C82}"/>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2" name="灯片编号占位符 1">
            <a:extLst>
              <a:ext uri="{FF2B5EF4-FFF2-40B4-BE49-F238E27FC236}">
                <a16:creationId xmlns:a16="http://schemas.microsoft.com/office/drawing/2014/main" id="{5E818B60-22BE-40BF-ADC5-A9BE47600F20}"/>
              </a:ext>
            </a:extLst>
          </p:cNvPr>
          <p:cNvSpPr>
            <a:spLocks noGrp="1"/>
          </p:cNvSpPr>
          <p:nvPr>
            <p:ph type="sldNum" sz="quarter" idx="14"/>
          </p:nvPr>
        </p:nvSpPr>
        <p:spPr/>
        <p:txBody>
          <a:bodyPr/>
          <a:lstStyle/>
          <a:p>
            <a:fld id="{C79ECAFE-A460-4E13-ABCB-32CAE6136244}" type="slidenum">
              <a:rPr lang="zh-CN" altLang="en-US" smtClean="0"/>
              <a:pPr/>
              <a:t>9</a:t>
            </a:fld>
            <a:endParaRPr lang="zh-CN" altLang="en-US" dirty="0"/>
          </a:p>
        </p:txBody>
      </p:sp>
      <p:sp>
        <p:nvSpPr>
          <p:cNvPr id="6" name="文本框 5">
            <a:extLst>
              <a:ext uri="{FF2B5EF4-FFF2-40B4-BE49-F238E27FC236}">
                <a16:creationId xmlns:a16="http://schemas.microsoft.com/office/drawing/2014/main" id="{3C8FB8A1-EDA3-4E18-BDFE-A022EB4FF344}"/>
              </a:ext>
            </a:extLst>
          </p:cNvPr>
          <p:cNvSpPr txBox="1"/>
          <p:nvPr/>
        </p:nvSpPr>
        <p:spPr>
          <a:xfrm>
            <a:off x="660400" y="1054556"/>
            <a:ext cx="10901084" cy="1938992"/>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rPr>
              <a:t>3. </a:t>
            </a:r>
            <a:r>
              <a:rPr lang="zh-CN" altLang="en-US" sz="2000" dirty="0">
                <a:latin typeface="宋体" panose="02010600030101010101" pitchFamily="2" charset="-122"/>
                <a:ea typeface="宋体" panose="02010600030101010101" pitchFamily="2" charset="-122"/>
              </a:rPr>
              <a:t>基于</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的图分类：</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   ① 图神经网络难以表示长距离依赖关系。缩放</a:t>
            </a:r>
            <a:r>
              <a:rPr lang="en-US" altLang="zh-CN" sz="2000" dirty="0">
                <a:latin typeface="宋体" panose="02010600030101010101" pitchFamily="2" charset="-122"/>
                <a:ea typeface="宋体" panose="02010600030101010101" pitchFamily="2" charset="-122"/>
              </a:rPr>
              <a:t>GNN</a:t>
            </a:r>
            <a:r>
              <a:rPr lang="zh-CN" altLang="en-US" sz="2000" dirty="0">
                <a:latin typeface="宋体" panose="02010600030101010101" pitchFamily="2" charset="-122"/>
                <a:ea typeface="宋体" panose="02010600030101010101" pitchFamily="2" charset="-122"/>
              </a:rPr>
              <a:t>的深度或宽度不足以拓宽接受域，存在梯度消失和过度平滑等优化不稳定性。</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   ② </a:t>
            </a:r>
            <a:r>
              <a:rPr lang="en-US" altLang="zh-CN" sz="2000" dirty="0">
                <a:latin typeface="宋体" panose="02010600030101010101" pitchFamily="2" charset="-122"/>
                <a:ea typeface="宋体" panose="02010600030101010101" pitchFamily="2" charset="-122"/>
              </a:rPr>
              <a:t>Transformer</a:t>
            </a:r>
            <a:r>
              <a:rPr lang="zh-CN" altLang="en-US" sz="2000" dirty="0">
                <a:latin typeface="宋体" panose="02010600030101010101" pitchFamily="2" charset="-122"/>
                <a:ea typeface="宋体" panose="02010600030101010101" pitchFamily="2" charset="-122"/>
              </a:rPr>
              <a:t>体系结构已经成为</a:t>
            </a:r>
            <a:r>
              <a:rPr lang="en-US" altLang="zh-CN" sz="2000" dirty="0">
                <a:latin typeface="宋体" panose="02010600030101010101" pitchFamily="2" charset="-122"/>
                <a:ea typeface="宋体" panose="02010600030101010101" pitchFamily="2" charset="-122"/>
              </a:rPr>
              <a:t>CV</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NLP</a:t>
            </a:r>
            <a:r>
              <a:rPr lang="zh-CN" altLang="en-US" sz="2000" dirty="0">
                <a:latin typeface="宋体" panose="02010600030101010101" pitchFamily="2" charset="-122"/>
                <a:ea typeface="宋体" panose="02010600030101010101" pitchFamily="2" charset="-122"/>
              </a:rPr>
              <a:t>领域的主导选择，</a:t>
            </a:r>
            <a:r>
              <a:rPr lang="en-US" altLang="zh-CN" sz="2000" dirty="0">
                <a:latin typeface="宋体" panose="02010600030101010101" pitchFamily="2" charset="-122"/>
                <a:ea typeface="宋体" panose="02010600030101010101" pitchFamily="2" charset="-122"/>
              </a:rPr>
              <a:t>self-attention</a:t>
            </a:r>
            <a:r>
              <a:rPr lang="zh-CN" altLang="en-US" sz="2000" dirty="0">
                <a:latin typeface="宋体" panose="02010600030101010101" pitchFamily="2" charset="-122"/>
                <a:ea typeface="宋体" panose="02010600030101010101" pitchFamily="2" charset="-122"/>
              </a:rPr>
              <a:t>机制能够学习到长距离依赖信息。</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   ③ 存在成功案例，</a:t>
            </a:r>
            <a:r>
              <a:rPr lang="en-US" altLang="zh-CN" sz="2000" dirty="0" err="1">
                <a:latin typeface="宋体" panose="02010600030101010101" pitchFamily="2" charset="-122"/>
                <a:ea typeface="宋体" panose="02010600030101010101" pitchFamily="2" charset="-122"/>
              </a:rPr>
              <a:t>GraphiT</a:t>
            </a:r>
            <a:r>
              <a:rPr lang="zh-CN" altLang="en-US"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Graphormer</a:t>
            </a:r>
            <a:r>
              <a:rPr lang="zh-CN" altLang="en-US" sz="2000" dirty="0">
                <a:latin typeface="宋体" panose="02010600030101010101" pitchFamily="2" charset="-122"/>
                <a:ea typeface="宋体" panose="02010600030101010101" pitchFamily="2" charset="-122"/>
              </a:rPr>
              <a:t>等。</a:t>
            </a:r>
            <a:endParaRPr lang="en-US" altLang="zh-CN" sz="2000"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D58E1FBC-297C-4C1A-9172-1463A344B609}"/>
              </a:ext>
            </a:extLst>
          </p:cNvPr>
          <p:cNvPicPr>
            <a:picLocks noChangeAspect="1"/>
          </p:cNvPicPr>
          <p:nvPr/>
        </p:nvPicPr>
        <p:blipFill>
          <a:blip r:embed="rId4"/>
          <a:stretch>
            <a:fillRect/>
          </a:stretch>
        </p:blipFill>
        <p:spPr>
          <a:xfrm>
            <a:off x="6379029" y="3058864"/>
            <a:ext cx="5030369" cy="3524422"/>
          </a:xfrm>
          <a:prstGeom prst="rect">
            <a:avLst/>
          </a:prstGeom>
        </p:spPr>
      </p:pic>
      <p:pic>
        <p:nvPicPr>
          <p:cNvPr id="12" name="图片 11">
            <a:extLst>
              <a:ext uri="{FF2B5EF4-FFF2-40B4-BE49-F238E27FC236}">
                <a16:creationId xmlns:a16="http://schemas.microsoft.com/office/drawing/2014/main" id="{A756AD68-DA27-4386-A389-A6BFF70CA201}"/>
              </a:ext>
            </a:extLst>
          </p:cNvPr>
          <p:cNvPicPr>
            <a:picLocks noChangeAspect="1"/>
          </p:cNvPicPr>
          <p:nvPr/>
        </p:nvPicPr>
        <p:blipFill>
          <a:blip r:embed="rId5"/>
          <a:stretch>
            <a:fillRect/>
          </a:stretch>
        </p:blipFill>
        <p:spPr>
          <a:xfrm>
            <a:off x="546040" y="3515213"/>
            <a:ext cx="5564902" cy="2481092"/>
          </a:xfrm>
          <a:prstGeom prst="rect">
            <a:avLst/>
          </a:prstGeom>
        </p:spPr>
      </p:pic>
    </p:spTree>
    <p:extLst>
      <p:ext uri="{BB962C8B-B14F-4D97-AF65-F5344CB8AC3E}">
        <p14:creationId xmlns:p14="http://schemas.microsoft.com/office/powerpoint/2010/main" val="3653012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TotalTime>
  <Words>2854</Words>
  <Application>Microsoft Office PowerPoint</Application>
  <PresentationFormat>宽屏</PresentationFormat>
  <Paragraphs>232</Paragraphs>
  <Slides>24</Slides>
  <Notes>21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24</vt:i4>
      </vt:variant>
    </vt:vector>
  </HeadingPairs>
  <TitlesOfParts>
    <vt:vector size="37" baseType="lpstr">
      <vt:lpstr>等线</vt:lpstr>
      <vt:lpstr>宋体</vt:lpstr>
      <vt:lpstr>微软雅黑</vt:lpstr>
      <vt:lpstr>微软雅黑</vt:lpstr>
      <vt:lpstr>Arial</vt:lpstr>
      <vt:lpstr>Calibri</vt:lpstr>
      <vt:lpstr>Cambria Math</vt:lpstr>
      <vt:lpstr>Century Gothic</vt:lpstr>
      <vt:lpstr>Segoe UI</vt:lpstr>
      <vt:lpstr>Segoe UI Light</vt:lpstr>
      <vt:lpstr>Times New Roman</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宏庭 叶</cp:lastModifiedBy>
  <cp:revision>88</cp:revision>
  <dcterms:created xsi:type="dcterms:W3CDTF">2019-03-11T14:11:26Z</dcterms:created>
  <dcterms:modified xsi:type="dcterms:W3CDTF">2022-06-09T02:25:33Z</dcterms:modified>
</cp:coreProperties>
</file>